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mv" ContentType="video/x-ms-wmv"/>
  <Default Extension="rels" ContentType="application/vnd.openxmlformats-package.relationships+xml"/>
  <Override PartName="/customXml/itemProps6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89" r:id="rId3"/>
    <p:sldId id="522" r:id="rId5"/>
    <p:sldId id="660" r:id="rId6"/>
    <p:sldId id="259" r:id="rId7"/>
    <p:sldId id="654" r:id="rId8"/>
    <p:sldId id="655" r:id="rId9"/>
    <p:sldId id="659" r:id="rId10"/>
    <p:sldId id="656" r:id="rId11"/>
    <p:sldId id="657" r:id="rId12"/>
    <p:sldId id="809" r:id="rId13"/>
    <p:sldId id="663" r:id="rId14"/>
    <p:sldId id="810" r:id="rId15"/>
    <p:sldId id="662" r:id="rId16"/>
    <p:sldId id="692" r:id="rId17"/>
    <p:sldId id="258" r:id="rId18"/>
    <p:sldId id="691" r:id="rId19"/>
    <p:sldId id="712" r:id="rId20"/>
    <p:sldId id="811" r:id="rId21"/>
    <p:sldId id="812" r:id="rId22"/>
    <p:sldId id="664" r:id="rId23"/>
    <p:sldId id="698" r:id="rId24"/>
    <p:sldId id="699" r:id="rId25"/>
    <p:sldId id="700" r:id="rId26"/>
    <p:sldId id="701" r:id="rId27"/>
    <p:sldId id="702" r:id="rId28"/>
    <p:sldId id="703" r:id="rId29"/>
    <p:sldId id="704" r:id="rId30"/>
    <p:sldId id="705" r:id="rId31"/>
    <p:sldId id="706" r:id="rId32"/>
    <p:sldId id="707" r:id="rId33"/>
    <p:sldId id="708" r:id="rId34"/>
    <p:sldId id="709" r:id="rId35"/>
    <p:sldId id="808" r:id="rId36"/>
    <p:sldId id="814" r:id="rId37"/>
    <p:sldId id="815" r:id="rId38"/>
    <p:sldId id="816" r:id="rId39"/>
    <p:sldId id="817" r:id="rId40"/>
    <p:sldId id="818" r:id="rId41"/>
    <p:sldId id="819" r:id="rId42"/>
    <p:sldId id="820" r:id="rId43"/>
    <p:sldId id="821" r:id="rId44"/>
    <p:sldId id="693" r:id="rId45"/>
    <p:sldId id="328" r:id="rId46"/>
    <p:sldId id="329" r:id="rId47"/>
    <p:sldId id="330" r:id="rId48"/>
    <p:sldId id="331" r:id="rId49"/>
    <p:sldId id="332" r:id="rId50"/>
    <p:sldId id="333" r:id="rId51"/>
    <p:sldId id="334" r:id="rId52"/>
    <p:sldId id="822" r:id="rId53"/>
    <p:sldId id="339" r:id="rId54"/>
    <p:sldId id="341" r:id="rId55"/>
    <p:sldId id="342" r:id="rId56"/>
    <p:sldId id="343" r:id="rId57"/>
    <p:sldId id="344" r:id="rId58"/>
    <p:sldId id="345" r:id="rId59"/>
    <p:sldId id="346" r:id="rId60"/>
    <p:sldId id="347" r:id="rId61"/>
    <p:sldId id="833" r:id="rId62"/>
    <p:sldId id="834" r:id="rId63"/>
    <p:sldId id="835" r:id="rId64"/>
    <p:sldId id="836" r:id="rId65"/>
    <p:sldId id="837" r:id="rId66"/>
    <p:sldId id="838" r:id="rId67"/>
    <p:sldId id="839" r:id="rId68"/>
    <p:sldId id="840" r:id="rId69"/>
    <p:sldId id="841" r:id="rId70"/>
    <p:sldId id="842" r:id="rId71"/>
    <p:sldId id="843" r:id="rId72"/>
    <p:sldId id="844" r:id="rId73"/>
    <p:sldId id="845" r:id="rId74"/>
    <p:sldId id="846" r:id="rId75"/>
    <p:sldId id="847" r:id="rId76"/>
    <p:sldId id="848" r:id="rId77"/>
    <p:sldId id="849" r:id="rId78"/>
    <p:sldId id="850" r:id="rId79"/>
    <p:sldId id="851" r:id="rId80"/>
    <p:sldId id="852" r:id="rId81"/>
    <p:sldId id="853" r:id="rId82"/>
    <p:sldId id="854" r:id="rId83"/>
    <p:sldId id="855" r:id="rId84"/>
    <p:sldId id="856" r:id="rId85"/>
    <p:sldId id="857" r:id="rId86"/>
    <p:sldId id="858" r:id="rId87"/>
    <p:sldId id="859" r:id="rId88"/>
    <p:sldId id="860" r:id="rId89"/>
    <p:sldId id="690" r:id="rId90"/>
  </p:sldIdLst>
  <p:sldSz cx="12192000" cy="6858000"/>
  <p:notesSz cx="6858000" cy="9144000"/>
  <p:custDataLst>
    <p:tags r:id="rId9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gs" Target="tags/tag64.xml"/><Relationship Id="rId96" Type="http://schemas.openxmlformats.org/officeDocument/2006/relationships/customXml" Target="../customXml/item1.xml"/><Relationship Id="rId95" Type="http://schemas.openxmlformats.org/officeDocument/2006/relationships/customXmlProps" Target="../customXml/itemProps63.xml"/><Relationship Id="rId94" Type="http://schemas.openxmlformats.org/officeDocument/2006/relationships/commentAuthors" Target="commentAuthors.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23T21:42:56.651"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2-08-19T19:49:49.815" idx="1">
    <p:pos x="6474" y="-303"/>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幻灯片图像占位符 1"/>
          <p:cNvSpPr>
            <a:spLocks noGrp="1" noRot="1" noChangeAspect="1"/>
          </p:cNvSpPr>
          <p:nvPr>
            <p:ph type="sldImg"/>
          </p:nvPr>
        </p:nvSpPr>
        <p:spPr>
          <a:xfrm>
            <a:off x="685800" y="1143000"/>
            <a:ext cx="5486400" cy="3086100"/>
          </a:xfrm>
        </p:spPr>
      </p:sp>
      <p:sp>
        <p:nvSpPr>
          <p:cNvPr id="1048587" name="备注占位符 2"/>
          <p:cNvSpPr>
            <a:spLocks noGrp="1"/>
          </p:cNvSpPr>
          <p:nvPr>
            <p:ph type="body" idx="1"/>
          </p:nvPr>
        </p:nvSpPr>
        <p:spPr/>
        <p:txBody>
          <a:bodyPr/>
          <a:lstStyle/>
          <a:p>
            <a:endParaRPr lang="zh-CN" altLang="en-US" dirty="0"/>
          </a:p>
        </p:txBody>
      </p:sp>
      <p:sp>
        <p:nvSpPr>
          <p:cNvPr id="1048588" name="灯片编号占位符 3"/>
          <p:cNvSpPr>
            <a:spLocks noGrp="1"/>
          </p:cNvSpPr>
          <p:nvPr>
            <p:ph type="sldNum" sz="quarter" idx="10"/>
          </p:nvPr>
        </p:nvSpPr>
        <p:spPr/>
        <p:txBody>
          <a:bodyPr/>
          <a:lstStyle/>
          <a:p>
            <a:fld id="{DDD32A72-BA53-4517-81B8-3D64FCC2137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tags" Target="../tags/tag19.xml"/><Relationship Id="rId7" Type="http://schemas.openxmlformats.org/officeDocument/2006/relationships/image" Target="../media/image31.png"/><Relationship Id="rId6" Type="http://schemas.openxmlformats.org/officeDocument/2006/relationships/tags" Target="../tags/tag18.xml"/><Relationship Id="rId5" Type="http://schemas.openxmlformats.org/officeDocument/2006/relationships/image" Target="../media/image30.png"/><Relationship Id="rId4" Type="http://schemas.openxmlformats.org/officeDocument/2006/relationships/tags" Target="../tags/tag17.xml"/><Relationship Id="rId3" Type="http://schemas.openxmlformats.org/officeDocument/2006/relationships/image" Target="../media/image29.jpeg"/><Relationship Id="rId2" Type="http://schemas.openxmlformats.org/officeDocument/2006/relationships/image" Target="../media/image28.png"/><Relationship Id="rId11" Type="http://schemas.openxmlformats.org/officeDocument/2006/relationships/notesSlide" Target="../notesSlides/notesSlide10.xml"/><Relationship Id="rId10" Type="http://schemas.openxmlformats.org/officeDocument/2006/relationships/slideLayout" Target="../slideLayouts/slideLayout1.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tags" Target="../tags/tag20.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tags" Target="../tags/tag21.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tags" Target="../tags/tag2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tags" Target="../tags/tag22.xml"/><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1.xml"/><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xml"/><Relationship Id="rId7" Type="http://schemas.openxmlformats.org/officeDocument/2006/relationships/image" Target="../media/image46.png"/><Relationship Id="rId6" Type="http://schemas.openxmlformats.org/officeDocument/2006/relationships/tags" Target="../tags/tag26.xml"/><Relationship Id="rId5" Type="http://schemas.openxmlformats.org/officeDocument/2006/relationships/image" Target="../media/image45.png"/><Relationship Id="rId4" Type="http://schemas.openxmlformats.org/officeDocument/2006/relationships/tags" Target="../tags/tag25.xml"/><Relationship Id="rId3" Type="http://schemas.openxmlformats.org/officeDocument/2006/relationships/image" Target="../media/image44.png"/><Relationship Id="rId2" Type="http://schemas.openxmlformats.org/officeDocument/2006/relationships/tags" Target="../tags/tag24.xml"/><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47.png"/><Relationship Id="rId2" Type="http://schemas.openxmlformats.org/officeDocument/2006/relationships/tags" Target="../tags/tag27.xml"/><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tags" Target="../tags/tag28.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tags" Target="../tags/tag29.xml"/><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1" Type="http://schemas.openxmlformats.org/officeDocument/2006/relationships/notesSlide" Target="../notesSlides/notesSlide24.xml"/><Relationship Id="rId10" Type="http://schemas.openxmlformats.org/officeDocument/2006/relationships/slideLayout" Target="../slideLayouts/slideLayout1.xml"/><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60.png"/><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67.png"/><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70.png"/><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9" Type="http://schemas.openxmlformats.org/officeDocument/2006/relationships/image" Target="../media/image76.png"/><Relationship Id="rId8" Type="http://schemas.openxmlformats.org/officeDocument/2006/relationships/tags" Target="../tags/tag31.xml"/><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tags" Target="../tags/tag30.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3" Type="http://schemas.openxmlformats.org/officeDocument/2006/relationships/notesSlide" Target="../notesSlides/notesSlide31.xml"/><Relationship Id="rId12" Type="http://schemas.openxmlformats.org/officeDocument/2006/relationships/slideLayout" Target="../slideLayouts/slideLayout1.xml"/><Relationship Id="rId11" Type="http://schemas.openxmlformats.org/officeDocument/2006/relationships/image" Target="../media/image78.png"/><Relationship Id="rId10" Type="http://schemas.openxmlformats.org/officeDocument/2006/relationships/image" Target="../media/image77.png"/><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82.png"/><Relationship Id="rId2" Type="http://schemas.openxmlformats.org/officeDocument/2006/relationships/tags" Target="../tags/tag32.xml"/><Relationship Id="rId1" Type="http://schemas.openxmlformats.org/officeDocument/2006/relationships/image" Target="../media/image4.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83.png"/><Relationship Id="rId2" Type="http://schemas.openxmlformats.org/officeDocument/2006/relationships/tags" Target="../tags/tag33.xml"/><Relationship Id="rId1" Type="http://schemas.openxmlformats.org/officeDocument/2006/relationships/image" Target="../media/image4.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84.png"/><Relationship Id="rId2" Type="http://schemas.openxmlformats.org/officeDocument/2006/relationships/tags" Target="../tags/tag34.xml"/><Relationship Id="rId1" Type="http://schemas.openxmlformats.org/officeDocument/2006/relationships/image" Target="../media/image4.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85.png"/><Relationship Id="rId2" Type="http://schemas.openxmlformats.org/officeDocument/2006/relationships/tags" Target="../tags/tag35.xml"/><Relationship Id="rId1" Type="http://schemas.openxmlformats.org/officeDocument/2006/relationships/image" Target="../media/image4.jpe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86.png"/><Relationship Id="rId2" Type="http://schemas.openxmlformats.org/officeDocument/2006/relationships/tags" Target="../tags/tag36.xml"/><Relationship Id="rId1" Type="http://schemas.openxmlformats.org/officeDocument/2006/relationships/image" Target="../media/image4.jpe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87.png"/><Relationship Id="rId2" Type="http://schemas.openxmlformats.org/officeDocument/2006/relationships/tags" Target="../tags/tag37.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88.png"/><Relationship Id="rId2" Type="http://schemas.openxmlformats.org/officeDocument/2006/relationships/tags" Target="../tags/tag38.xml"/><Relationship Id="rId1" Type="http://schemas.openxmlformats.org/officeDocument/2006/relationships/image" Target="../media/image4.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89.png"/><Relationship Id="rId2" Type="http://schemas.openxmlformats.org/officeDocument/2006/relationships/tags" Target="../tags/tag39.xml"/><Relationship Id="rId1" Type="http://schemas.openxmlformats.org/officeDocument/2006/relationships/image" Target="../media/image4.jpe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4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95.png"/><Relationship Id="rId7" Type="http://schemas.openxmlformats.org/officeDocument/2006/relationships/tags" Target="../tags/tag4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4" Type="http://schemas.openxmlformats.org/officeDocument/2006/relationships/notesSlide" Target="../notesSlides/notesSlide44.xml"/><Relationship Id="rId13" Type="http://schemas.openxmlformats.org/officeDocument/2006/relationships/slideLayout" Target="../slideLayouts/slideLayout1.xml"/><Relationship Id="rId12" Type="http://schemas.openxmlformats.org/officeDocument/2006/relationships/image" Target="../media/image97.png"/><Relationship Id="rId11" Type="http://schemas.openxmlformats.org/officeDocument/2006/relationships/tags" Target="../tags/tag42.xml"/><Relationship Id="rId10" Type="http://schemas.openxmlformats.org/officeDocument/2006/relationships/image" Target="../media/image96.png"/><Relationship Id="rId1" Type="http://schemas.openxmlformats.org/officeDocument/2006/relationships/image" Target="../media/image4.jpe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1.xml"/><Relationship Id="rId4" Type="http://schemas.openxmlformats.org/officeDocument/2006/relationships/image" Target="../media/image99.png"/><Relationship Id="rId3" Type="http://schemas.openxmlformats.org/officeDocument/2006/relationships/image" Target="../media/image4.jpeg"/><Relationship Id="rId2" Type="http://schemas.openxmlformats.org/officeDocument/2006/relationships/image" Target="../media/image98.png"/><Relationship Id="rId1" Type="http://schemas.openxmlformats.org/officeDocument/2006/relationships/tags" Target="../tags/tag43.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image" Target="../media/image4.jpe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image" Target="../media/image102.jpeg"/><Relationship Id="rId1" Type="http://schemas.openxmlformats.org/officeDocument/2006/relationships/image" Target="../media/image4.jpe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1.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4.jpe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xml"/><Relationship Id="rId3" Type="http://schemas.openxmlformats.org/officeDocument/2006/relationships/image" Target="../media/image106.png"/><Relationship Id="rId2" Type="http://schemas.openxmlformats.org/officeDocument/2006/relationships/tags" Target="../tags/tag44.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image" Target="../media/image9.png"/><Relationship Id="rId7" Type="http://schemas.openxmlformats.org/officeDocument/2006/relationships/tags" Target="../tags/tag3.xml"/><Relationship Id="rId6" Type="http://schemas.openxmlformats.org/officeDocument/2006/relationships/image" Target="../media/image8.png"/><Relationship Id="rId5" Type="http://schemas.openxmlformats.org/officeDocument/2006/relationships/tags" Target="../tags/tag2.xml"/><Relationship Id="rId4" Type="http://schemas.openxmlformats.org/officeDocument/2006/relationships/image" Target="../media/image7.png"/><Relationship Id="rId3" Type="http://schemas.openxmlformats.org/officeDocument/2006/relationships/tags" Target="../tags/tag1.xml"/><Relationship Id="rId2" Type="http://schemas.openxmlformats.org/officeDocument/2006/relationships/image" Target="../media/image6.png"/><Relationship Id="rId14" Type="http://schemas.openxmlformats.org/officeDocument/2006/relationships/notesSlide" Target="../notesSlides/notesSlide5.xml"/><Relationship Id="rId13" Type="http://schemas.openxmlformats.org/officeDocument/2006/relationships/slideLayout" Target="../slideLayouts/slideLayout1.xml"/><Relationship Id="rId12" Type="http://schemas.openxmlformats.org/officeDocument/2006/relationships/image" Target="../media/image11.png"/><Relationship Id="rId11" Type="http://schemas.openxmlformats.org/officeDocument/2006/relationships/tags" Target="../tags/tag5.xml"/><Relationship Id="rId10" Type="http://schemas.openxmlformats.org/officeDocument/2006/relationships/image" Target="../media/image10.png"/><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1.xml"/><Relationship Id="rId3" Type="http://schemas.openxmlformats.org/officeDocument/2006/relationships/image" Target="../media/image107.png"/><Relationship Id="rId2" Type="http://schemas.openxmlformats.org/officeDocument/2006/relationships/tags" Target="../tags/tag45.xml"/><Relationship Id="rId1" Type="http://schemas.openxmlformats.org/officeDocument/2006/relationships/image" Target="../media/image4.jpe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xml"/><Relationship Id="rId2" Type="http://schemas.openxmlformats.org/officeDocument/2006/relationships/image" Target="../media/image108.png"/><Relationship Id="rId1" Type="http://schemas.openxmlformats.org/officeDocument/2006/relationships/image" Target="../media/image4.jpe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xml"/><Relationship Id="rId2" Type="http://schemas.openxmlformats.org/officeDocument/2006/relationships/image" Target="../media/image109.png"/><Relationship Id="rId1" Type="http://schemas.openxmlformats.org/officeDocument/2006/relationships/image" Target="../media/image4.jpeg"/></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3.png"/><Relationship Id="rId7" Type="http://schemas.openxmlformats.org/officeDocument/2006/relationships/tags" Target="../tags/tag48.xml"/><Relationship Id="rId6" Type="http://schemas.openxmlformats.org/officeDocument/2006/relationships/image" Target="../media/image112.png"/><Relationship Id="rId5" Type="http://schemas.openxmlformats.org/officeDocument/2006/relationships/tags" Target="../tags/tag47.xml"/><Relationship Id="rId4" Type="http://schemas.openxmlformats.org/officeDocument/2006/relationships/image" Target="../media/image111.png"/><Relationship Id="rId3" Type="http://schemas.openxmlformats.org/officeDocument/2006/relationships/tags" Target="../tags/tag46.xml"/><Relationship Id="rId2" Type="http://schemas.openxmlformats.org/officeDocument/2006/relationships/image" Target="../media/image110.png"/><Relationship Id="rId10" Type="http://schemas.openxmlformats.org/officeDocument/2006/relationships/notesSlide" Target="../notesSlides/notesSlide53.xml"/><Relationship Id="rId1" Type="http://schemas.openxmlformats.org/officeDocument/2006/relationships/image" Target="../media/image4.jpeg"/></Relationships>
</file>

<file path=ppt/slides/_rels/slide54.xml.rels><?xml version="1.0" encoding="UTF-8" standalone="yes"?>
<Relationships xmlns="http://schemas.openxmlformats.org/package/2006/relationships"><Relationship Id="rId9" Type="http://schemas.openxmlformats.org/officeDocument/2006/relationships/notesSlide" Target="../notesSlides/notesSlide54.xml"/><Relationship Id="rId8" Type="http://schemas.openxmlformats.org/officeDocument/2006/relationships/slideLayout" Target="../slideLayouts/slideLayout1.xml"/><Relationship Id="rId7" Type="http://schemas.openxmlformats.org/officeDocument/2006/relationships/image" Target="../media/image117.png"/><Relationship Id="rId6" Type="http://schemas.openxmlformats.org/officeDocument/2006/relationships/tags" Target="../tags/tag50.xml"/><Relationship Id="rId5" Type="http://schemas.openxmlformats.org/officeDocument/2006/relationships/image" Target="../media/image116.png"/><Relationship Id="rId4" Type="http://schemas.openxmlformats.org/officeDocument/2006/relationships/tags" Target="../tags/tag49.xml"/><Relationship Id="rId3" Type="http://schemas.openxmlformats.org/officeDocument/2006/relationships/image" Target="../media/image115.png"/><Relationship Id="rId2" Type="http://schemas.openxmlformats.org/officeDocument/2006/relationships/image" Target="../media/image114.png"/><Relationship Id="rId10" Type="http://schemas.openxmlformats.org/officeDocument/2006/relationships/comments" Target="../comments/comment1.xml"/><Relationship Id="rId1" Type="http://schemas.openxmlformats.org/officeDocument/2006/relationships/image" Target="../media/image4.jpe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1.xml"/><Relationship Id="rId4" Type="http://schemas.openxmlformats.org/officeDocument/2006/relationships/image" Target="../media/image119.png"/><Relationship Id="rId3" Type="http://schemas.openxmlformats.org/officeDocument/2006/relationships/tags" Target="../tags/tag51.xml"/><Relationship Id="rId2" Type="http://schemas.openxmlformats.org/officeDocument/2006/relationships/image" Target="../media/image118.png"/><Relationship Id="rId1" Type="http://schemas.openxmlformats.org/officeDocument/2006/relationships/image" Target="../media/image4.jpeg"/></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tags" Target="../tags/tag53.xml"/><Relationship Id="rId4" Type="http://schemas.openxmlformats.org/officeDocument/2006/relationships/image" Target="../media/image121.png"/><Relationship Id="rId3" Type="http://schemas.openxmlformats.org/officeDocument/2006/relationships/tags" Target="../tags/tag52.xml"/><Relationship Id="rId2" Type="http://schemas.openxmlformats.org/officeDocument/2006/relationships/image" Target="../media/image120.png"/><Relationship Id="rId1" Type="http://schemas.openxmlformats.org/officeDocument/2006/relationships/image" Target="../media/image4.jpe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xml"/><Relationship Id="rId2" Type="http://schemas.openxmlformats.org/officeDocument/2006/relationships/image" Target="../media/image123.png"/><Relationship Id="rId1" Type="http://schemas.openxmlformats.org/officeDocument/2006/relationships/image" Target="../media/image4.jpe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1.xml"/><Relationship Id="rId3" Type="http://schemas.openxmlformats.org/officeDocument/2006/relationships/image" Target="../media/image124.png"/><Relationship Id="rId2" Type="http://schemas.openxmlformats.org/officeDocument/2006/relationships/tags" Target="../tags/tag54.xml"/><Relationship Id="rId1" Type="http://schemas.openxmlformats.org/officeDocument/2006/relationships/image" Target="../media/image4.jpe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image" Target="../media/image14.png"/><Relationship Id="rId7" Type="http://schemas.openxmlformats.org/officeDocument/2006/relationships/tags" Target="../tags/tag9.xml"/><Relationship Id="rId6" Type="http://schemas.openxmlformats.org/officeDocument/2006/relationships/image" Target="../media/image13.png"/><Relationship Id="rId5" Type="http://schemas.openxmlformats.org/officeDocument/2006/relationships/tags" Target="../tags/tag8.xml"/><Relationship Id="rId4" Type="http://schemas.openxmlformats.org/officeDocument/2006/relationships/image" Target="../media/image12.png"/><Relationship Id="rId3" Type="http://schemas.openxmlformats.org/officeDocument/2006/relationships/tags" Target="../tags/tag7.xml"/><Relationship Id="rId2" Type="http://schemas.openxmlformats.org/officeDocument/2006/relationships/tags" Target="../tags/tag6.xml"/><Relationship Id="rId17" Type="http://schemas.openxmlformats.org/officeDocument/2006/relationships/notesSlide" Target="../notesSlides/notesSlide6.xml"/><Relationship Id="rId16" Type="http://schemas.openxmlformats.org/officeDocument/2006/relationships/slideLayout" Target="../slideLayouts/slideLayout1.xml"/><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tags" Target="../tags/tag12.xml"/><Relationship Id="rId12" Type="http://schemas.openxmlformats.org/officeDocument/2006/relationships/image" Target="../media/image16.png"/><Relationship Id="rId11" Type="http://schemas.openxmlformats.org/officeDocument/2006/relationships/tags" Target="../tags/tag11.xml"/><Relationship Id="rId10" Type="http://schemas.openxmlformats.org/officeDocument/2006/relationships/image" Target="../media/image15.png"/><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60.xml"/><Relationship Id="rId6" Type="http://schemas.openxmlformats.org/officeDocument/2006/relationships/slideLayout" Target="../slideLayouts/slideLayout1.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image" Target="../media/image4.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4.jpe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1.xml"/><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4.jpe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4.jpe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1.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4.jpe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1.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4.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1.xml"/><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21.png"/><Relationship Id="rId6" Type="http://schemas.openxmlformats.org/officeDocument/2006/relationships/tags" Target="../tags/tag15.xml"/><Relationship Id="rId5" Type="http://schemas.openxmlformats.org/officeDocument/2006/relationships/image" Target="../media/image20.png"/><Relationship Id="rId4" Type="http://schemas.openxmlformats.org/officeDocument/2006/relationships/tags" Target="../tags/tag14.xml"/><Relationship Id="rId3" Type="http://schemas.openxmlformats.org/officeDocument/2006/relationships/image" Target="../media/image19.png"/><Relationship Id="rId2" Type="http://schemas.openxmlformats.org/officeDocument/2006/relationships/tags" Target="../tags/tag13.xml"/><Relationship Id="rId1" Type="http://schemas.openxmlformats.org/officeDocument/2006/relationships/image" Target="../media/image4.jpeg"/></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70.xml"/><Relationship Id="rId7" Type="http://schemas.openxmlformats.org/officeDocument/2006/relationships/slideLayout" Target="../slideLayouts/slideLayout1.xml"/><Relationship Id="rId6" Type="http://schemas.openxmlformats.org/officeDocument/2006/relationships/image" Target="../media/image143.jpeg"/><Relationship Id="rId5" Type="http://schemas.openxmlformats.org/officeDocument/2006/relationships/image" Target="../media/image142.png"/><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4.jpeg"/></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slideLayout" Target="../slideLayouts/slideLayout1.xml"/><Relationship Id="rId5" Type="http://schemas.openxmlformats.org/officeDocument/2006/relationships/image" Target="../media/image147.png"/><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jpeg"/><Relationship Id="rId1" Type="http://schemas.openxmlformats.org/officeDocument/2006/relationships/image" Target="../media/image4.jpe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1.xml"/><Relationship Id="rId4" Type="http://schemas.openxmlformats.org/officeDocument/2006/relationships/image" Target="../media/image149.png"/><Relationship Id="rId3" Type="http://schemas.openxmlformats.org/officeDocument/2006/relationships/image" Target="../media/image148.png"/><Relationship Id="rId2" Type="http://schemas.openxmlformats.org/officeDocument/2006/relationships/image" Target="../media/image144.jpeg"/><Relationship Id="rId1" Type="http://schemas.openxmlformats.org/officeDocument/2006/relationships/image" Target="../media/image4.jpe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1.xml"/><Relationship Id="rId2" Type="http://schemas.openxmlformats.org/officeDocument/2006/relationships/image" Target="../media/image150.png"/><Relationship Id="rId1" Type="http://schemas.openxmlformats.org/officeDocument/2006/relationships/image" Target="../media/image4.jpe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1.xml"/><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4.jpe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1.xml"/><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4.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1.xml"/><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4.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4.jpeg"/></Relationships>
</file>

<file path=ppt/slides/_rels/slide80.xml.rels><?xml version="1.0" encoding="UTF-8" standalone="yes"?>
<Relationships xmlns="http://schemas.openxmlformats.org/package/2006/relationships"><Relationship Id="rId5" Type="http://schemas.openxmlformats.org/officeDocument/2006/relationships/comments" Target="../comments/comment2.xml"/><Relationship Id="rId4" Type="http://schemas.openxmlformats.org/officeDocument/2006/relationships/notesSlide" Target="../notesSlides/notesSlide80.xml"/><Relationship Id="rId3" Type="http://schemas.openxmlformats.org/officeDocument/2006/relationships/slideLayout" Target="../slideLayouts/slideLayout1.xml"/><Relationship Id="rId2" Type="http://schemas.openxmlformats.org/officeDocument/2006/relationships/image" Target="../media/image159.png"/><Relationship Id="rId1" Type="http://schemas.openxmlformats.org/officeDocument/2006/relationships/image" Target="../media/image4.jpe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1.xml"/><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4.jpe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1.xml"/><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image" Target="../media/image4.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85.xml.rels><?xml version="1.0" encoding="UTF-8" standalone="yes"?>
<Relationships xmlns="http://schemas.openxmlformats.org/package/2006/relationships"><Relationship Id="rId9" Type="http://schemas.openxmlformats.org/officeDocument/2006/relationships/image" Target="../media/image168.png"/><Relationship Id="rId8" Type="http://schemas.openxmlformats.org/officeDocument/2006/relationships/image" Target="../media/image167.png"/><Relationship Id="rId7" Type="http://schemas.openxmlformats.org/officeDocument/2006/relationships/tags" Target="../tags/tag61.xml"/><Relationship Id="rId6" Type="http://schemas.openxmlformats.org/officeDocument/2006/relationships/image" Target="../media/image166.png"/><Relationship Id="rId5" Type="http://schemas.openxmlformats.org/officeDocument/2006/relationships/tags" Target="../tags/tag60.xml"/><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tags" Target="../tags/tag59.xml"/><Relationship Id="rId11" Type="http://schemas.openxmlformats.org/officeDocument/2006/relationships/notesSlide" Target="../notesSlides/notesSlide85.xml"/><Relationship Id="rId10" Type="http://schemas.openxmlformats.org/officeDocument/2006/relationships/slideLayout" Target="../slideLayouts/slideLayout1.xml"/><Relationship Id="rId1" Type="http://schemas.openxmlformats.org/officeDocument/2006/relationships/image" Target="../media/image4.jpe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1.xml"/><Relationship Id="rId3" Type="http://schemas.openxmlformats.org/officeDocument/2006/relationships/image" Target="../media/image169.png"/><Relationship Id="rId2" Type="http://schemas.openxmlformats.org/officeDocument/2006/relationships/tags" Target="../tags/tag62.xml"/><Relationship Id="rId1" Type="http://schemas.openxmlformats.org/officeDocument/2006/relationships/image" Target="../media/image4.jpe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1.xml"/><Relationship Id="rId2" Type="http://schemas.openxmlformats.org/officeDocument/2006/relationships/image" Target="../media/image170.pn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image" Target="../media/image27.png"/><Relationship Id="rId6" Type="http://schemas.openxmlformats.org/officeDocument/2006/relationships/tags" Target="../tags/tag16.xml"/><Relationship Id="rId5" Type="http://schemas.microsoft.com/office/2007/relationships/media" Target="../media/media1.wmv"/><Relationship Id="rId4" Type="http://schemas.openxmlformats.org/officeDocument/2006/relationships/video" Target="../media/media1.wmv"/><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标题 1"/>
          <p:cNvSpPr txBox="1"/>
          <p:nvPr/>
        </p:nvSpPr>
        <p:spPr bwMode="auto">
          <a:xfrm>
            <a:off x="7017600" y="209055"/>
            <a:ext cx="4800000" cy="540000"/>
          </a:xfrm>
          <a:prstGeom prst="rect">
            <a:avLst/>
          </a:prstGeom>
          <a:noFill/>
          <a:ln>
            <a:noFill/>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endParaRPr lang="zh-CN" altLang="en-US" sz="3735" b="1" dirty="0">
              <a:solidFill>
                <a:schemeClr val="accent1">
                  <a:lumMod val="75000"/>
                </a:schemeClr>
              </a:solidFill>
              <a:latin typeface="微软雅黑" panose="020B0503020204020204" charset="-122"/>
              <a:ea typeface="微软雅黑" panose="020B0503020204020204" charset="-122"/>
            </a:endParaRPr>
          </a:p>
        </p:txBody>
      </p:sp>
      <p:pic>
        <p:nvPicPr>
          <p:cNvPr id="2097152" name="图片 10"/>
          <p:cNvPicPr>
            <a:picLocks noChangeAspect="1"/>
          </p:cNvPicPr>
          <p:nvPr/>
        </p:nvPicPr>
        <p:blipFill>
          <a:blip r:embed="rId1"/>
          <a:srcRect/>
          <a:stretch>
            <a:fillRect/>
          </a:stretch>
        </p:blipFill>
        <p:spPr bwMode="auto">
          <a:xfrm>
            <a:off x="0" y="41203"/>
            <a:ext cx="3266508" cy="836696"/>
          </a:xfrm>
          <a:prstGeom prst="rect">
            <a:avLst/>
          </a:prstGeom>
          <a:noFill/>
          <a:ln>
            <a:noFill/>
          </a:ln>
        </p:spPr>
      </p:pic>
      <p:pic>
        <p:nvPicPr>
          <p:cNvPr id="2097153" name="图片 11"/>
          <p:cNvPicPr>
            <a:picLocks noChangeAspect="1"/>
          </p:cNvPicPr>
          <p:nvPr/>
        </p:nvPicPr>
        <p:blipFill>
          <a:blip r:embed="rId2"/>
          <a:srcRect/>
          <a:stretch>
            <a:fillRect/>
          </a:stretch>
        </p:blipFill>
        <p:spPr bwMode="auto">
          <a:xfrm>
            <a:off x="8292859" y="119669"/>
            <a:ext cx="3899141" cy="718771"/>
          </a:xfrm>
          <a:prstGeom prst="rect">
            <a:avLst/>
          </a:prstGeom>
          <a:noFill/>
          <a:ln>
            <a:noFill/>
          </a:ln>
        </p:spPr>
      </p:pic>
      <p:pic>
        <p:nvPicPr>
          <p:cNvPr id="2097154" name="图片 15"/>
          <p:cNvPicPr>
            <a:picLocks noChangeAspect="1"/>
          </p:cNvPicPr>
          <p:nvPr/>
        </p:nvPicPr>
        <p:blipFill>
          <a:blip r:embed="rId3" cstate="print"/>
          <a:srcRect t="41238" b="27599"/>
          <a:stretch>
            <a:fillRect/>
          </a:stretch>
        </p:blipFill>
        <p:spPr bwMode="auto">
          <a:xfrm>
            <a:off x="847" y="877993"/>
            <a:ext cx="12191153" cy="2707640"/>
          </a:xfrm>
          <a:prstGeom prst="rect">
            <a:avLst/>
          </a:prstGeom>
          <a:noFill/>
          <a:ln w="9525">
            <a:noFill/>
            <a:miter lim="800000"/>
            <a:headEnd/>
            <a:tailEnd/>
          </a:ln>
        </p:spPr>
      </p:pic>
      <p:cxnSp>
        <p:nvCxnSpPr>
          <p:cNvPr id="10" name="直接连接符 9"/>
          <p:cNvCxnSpPr/>
          <p:nvPr/>
        </p:nvCxnSpPr>
        <p:spPr>
          <a:xfrm>
            <a:off x="1096453" y="4608647"/>
            <a:ext cx="10045984" cy="0"/>
          </a:xfrm>
          <a:prstGeom prst="line">
            <a:avLst/>
          </a:prstGeom>
          <a:ln w="63500">
            <a:gradFill flip="none" rotWithShape="1">
              <a:gsLst>
                <a:gs pos="0">
                  <a:srgbClr val="D0E0DF"/>
                </a:gs>
                <a:gs pos="52000">
                  <a:srgbClr val="4C6969"/>
                </a:gs>
                <a:gs pos="100000">
                  <a:srgbClr val="D0E0DF"/>
                </a:gs>
              </a:gsLst>
              <a:lin ang="0" scaled="1"/>
              <a:tileRect/>
            </a:gradFill>
          </a:ln>
        </p:spPr>
        <p:style>
          <a:lnRef idx="1">
            <a:schemeClr val="accent3"/>
          </a:lnRef>
          <a:fillRef idx="0">
            <a:schemeClr val="accent3"/>
          </a:fillRef>
          <a:effectRef idx="0">
            <a:schemeClr val="accent3"/>
          </a:effectRef>
          <a:fontRef idx="minor">
            <a:schemeClr val="tx1"/>
          </a:fontRef>
        </p:style>
      </p:cxnSp>
      <p:sp>
        <p:nvSpPr>
          <p:cNvPr id="11" name="标题 1"/>
          <p:cNvSpPr txBox="1"/>
          <p:nvPr/>
        </p:nvSpPr>
        <p:spPr bwMode="auto">
          <a:xfrm>
            <a:off x="-88183" y="3429000"/>
            <a:ext cx="12191999" cy="103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en-US" altLang="zh-CN" sz="3735" b="1" dirty="0">
                <a:latin typeface="微软雅黑" panose="020B0503020204020204" charset="-122"/>
                <a:ea typeface="微软雅黑" panose="020B0503020204020204" charset="-122"/>
              </a:rPr>
              <a:t>Conclusion for papers(Based on Camers &amp; AI)</a:t>
            </a:r>
            <a:endParaRPr lang="en-US" altLang="zh-CN" sz="3735" b="1" dirty="0">
              <a:latin typeface="微软雅黑" panose="020B0503020204020204" charset="-122"/>
              <a:ea typeface="微软雅黑" panose="020B0503020204020204" charset="-122"/>
            </a:endParaRPr>
          </a:p>
        </p:txBody>
      </p:sp>
      <p:sp>
        <p:nvSpPr>
          <p:cNvPr id="2" name="文本框 1"/>
          <p:cNvSpPr txBox="1"/>
          <p:nvPr/>
        </p:nvSpPr>
        <p:spPr>
          <a:xfrm>
            <a:off x="7907020" y="5002953"/>
            <a:ext cx="3033607" cy="460375"/>
          </a:xfrm>
          <a:prstGeom prst="rect">
            <a:avLst/>
          </a:prstGeom>
          <a:noFill/>
        </p:spPr>
        <p:txBody>
          <a:bodyPr wrap="square" rtlCol="0">
            <a:spAutoFit/>
          </a:bodyPr>
          <a:p>
            <a:r>
              <a:rPr lang="en-US" altLang="zh-CN" sz="2400"/>
              <a:t>Speaker :Ying Jie</a:t>
            </a:r>
            <a:endParaRPr lang="en-US" altLang="zh-CN" sz="240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Event Based Camera - Event Stream Image </a:t>
            </a:r>
            <a:endParaRPr lang="en-US" altLang="zh-CN" sz="3200" b="1" dirty="0"/>
          </a:p>
        </p:txBody>
      </p:sp>
      <p:pic>
        <p:nvPicPr>
          <p:cNvPr id="102" name="图片 101"/>
          <p:cNvPicPr/>
          <p:nvPr/>
        </p:nvPicPr>
        <p:blipFill>
          <a:blip r:embed="rId2"/>
          <a:stretch>
            <a:fillRect/>
          </a:stretch>
        </p:blipFill>
        <p:spPr>
          <a:xfrm>
            <a:off x="377190" y="4048125"/>
            <a:ext cx="6434455" cy="2510155"/>
          </a:xfrm>
          <a:prstGeom prst="rect">
            <a:avLst/>
          </a:prstGeom>
          <a:noFill/>
          <a:ln w="9525">
            <a:noFill/>
          </a:ln>
        </p:spPr>
      </p:pic>
      <p:pic>
        <p:nvPicPr>
          <p:cNvPr id="103" name="图片 102"/>
          <p:cNvPicPr/>
          <p:nvPr/>
        </p:nvPicPr>
        <p:blipFill>
          <a:blip r:embed="rId3"/>
          <a:stretch>
            <a:fillRect/>
          </a:stretch>
        </p:blipFill>
        <p:spPr>
          <a:xfrm>
            <a:off x="6756400" y="3564890"/>
            <a:ext cx="5161915" cy="2910205"/>
          </a:xfrm>
          <a:prstGeom prst="rect">
            <a:avLst/>
          </a:prstGeom>
          <a:noFill/>
          <a:ln w="9525">
            <a:noFill/>
          </a:ln>
        </p:spPr>
      </p:pic>
      <p:pic>
        <p:nvPicPr>
          <p:cNvPr id="2" name="图片 1"/>
          <p:cNvPicPr>
            <a:picLocks noChangeAspect="1"/>
          </p:cNvPicPr>
          <p:nvPr>
            <p:custDataLst>
              <p:tags r:id="rId4"/>
            </p:custDataLst>
          </p:nvPr>
        </p:nvPicPr>
        <p:blipFill>
          <a:blip r:embed="rId5"/>
          <a:stretch>
            <a:fillRect/>
          </a:stretch>
        </p:blipFill>
        <p:spPr>
          <a:xfrm>
            <a:off x="140970" y="938530"/>
            <a:ext cx="4740910" cy="79502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377190" y="1631950"/>
            <a:ext cx="2915920" cy="2321560"/>
          </a:xfrm>
          <a:prstGeom prst="rect">
            <a:avLst/>
          </a:prstGeom>
        </p:spPr>
      </p:pic>
      <p:pic>
        <p:nvPicPr>
          <p:cNvPr id="10" name="图片 9"/>
          <p:cNvPicPr>
            <a:picLocks noChangeAspect="1"/>
          </p:cNvPicPr>
          <p:nvPr>
            <p:custDataLst>
              <p:tags r:id="rId8"/>
            </p:custDataLst>
          </p:nvPr>
        </p:nvPicPr>
        <p:blipFill>
          <a:blip r:embed="rId9"/>
          <a:stretch>
            <a:fillRect/>
          </a:stretch>
        </p:blipFill>
        <p:spPr>
          <a:xfrm>
            <a:off x="4765040" y="1057910"/>
            <a:ext cx="7040245" cy="2199640"/>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Event Based Camera - Event Stream Image </a:t>
            </a:r>
            <a:endParaRPr lang="en-US" altLang="zh-CN" sz="3200" b="1" dirty="0"/>
          </a:p>
        </p:txBody>
      </p:sp>
      <p:pic>
        <p:nvPicPr>
          <p:cNvPr id="3" name="图片 2"/>
          <p:cNvPicPr>
            <a:picLocks noChangeAspect="1"/>
          </p:cNvPicPr>
          <p:nvPr>
            <p:custDataLst>
              <p:tags r:id="rId2"/>
            </p:custDataLst>
          </p:nvPr>
        </p:nvPicPr>
        <p:blipFill>
          <a:blip r:embed="rId3"/>
          <a:stretch>
            <a:fillRect/>
          </a:stretch>
        </p:blipFill>
        <p:spPr>
          <a:xfrm>
            <a:off x="1284605" y="1325245"/>
            <a:ext cx="8446135" cy="5260340"/>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0970" y="167005"/>
            <a:ext cx="8932545" cy="583565"/>
          </a:xfrm>
          <a:prstGeom prst="rect">
            <a:avLst/>
          </a:prstGeom>
          <a:noFill/>
        </p:spPr>
        <p:txBody>
          <a:bodyPr wrap="square" rtlCol="0">
            <a:spAutoFit/>
          </a:bodyPr>
          <a:lstStyle/>
          <a:p>
            <a:r>
              <a:rPr lang="en-US" altLang="zh-CN" sz="3200" b="1" dirty="0">
                <a:sym typeface="+mn-ea"/>
              </a:rPr>
              <a:t>Application &amp; Aspects of event-based camera </a:t>
            </a:r>
            <a:endParaRPr lang="en-US" altLang="zh-CN" sz="3200" b="1" dirty="0"/>
          </a:p>
        </p:txBody>
      </p:sp>
      <p:sp>
        <p:nvSpPr>
          <p:cNvPr id="2" name="文本框 1"/>
          <p:cNvSpPr txBox="1"/>
          <p:nvPr/>
        </p:nvSpPr>
        <p:spPr>
          <a:xfrm>
            <a:off x="257175" y="1377315"/>
            <a:ext cx="11251565" cy="5662295"/>
          </a:xfrm>
          <a:prstGeom prst="rect">
            <a:avLst/>
          </a:prstGeom>
          <a:noFill/>
        </p:spPr>
        <p:txBody>
          <a:bodyPr wrap="square" rtlCol="0" anchor="t">
            <a:noAutofit/>
          </a:bodyPr>
          <a:p>
            <a:r>
              <a:rPr lang="en-US" altLang="zh-CN" sz="2400" b="1"/>
              <a:t>Advantages:</a:t>
            </a:r>
            <a:endParaRPr lang="en-US" altLang="zh-CN" sz="2400" b="1"/>
          </a:p>
          <a:p>
            <a:r>
              <a:rPr lang="en-US" altLang="zh-CN" sz="2400"/>
              <a:t>1.低时间延迟，高动态范围</a:t>
            </a:r>
            <a:r>
              <a:rPr lang="zh-CN" altLang="en-US" sz="2400"/>
              <a:t>，</a:t>
            </a:r>
            <a:r>
              <a:rPr lang="en-US" altLang="zh-CN" sz="2400">
                <a:sym typeface="+mn-ea"/>
              </a:rPr>
              <a:t>这意味着事件相机可以用于无人机和无人驾驶汽车等智能传感应用</a:t>
            </a:r>
            <a:endParaRPr lang="en-US" altLang="zh-CN" sz="2400"/>
          </a:p>
          <a:p>
            <a:r>
              <a:rPr lang="en-US" altLang="zh-CN" sz="2400"/>
              <a:t>2. 对数据存储和计算资源的需求相对较小</a:t>
            </a:r>
            <a:endParaRPr lang="en-US" altLang="zh-CN" sz="2400"/>
          </a:p>
          <a:p>
            <a:r>
              <a:rPr lang="en-US" altLang="zh-CN" sz="2400"/>
              <a:t>3.在夜间和明亮的灯光下清晰地记录</a:t>
            </a:r>
            <a:endParaRPr lang="en-US" altLang="zh-CN" sz="2400"/>
          </a:p>
          <a:p>
            <a:r>
              <a:rPr lang="en-US" altLang="zh-CN" sz="2400"/>
              <a:t>4.  先进的或当前的传感算法已经成熟，但</a:t>
            </a:r>
            <a:r>
              <a:rPr lang="zh-CN" altLang="en-US" sz="2400"/>
              <a:t>在</a:t>
            </a:r>
            <a:r>
              <a:rPr lang="en-US" altLang="zh-CN" sz="2400">
                <a:sym typeface="+mn-ea"/>
              </a:rPr>
              <a:t>处理传统相机拍摄的延迟图像时</a:t>
            </a:r>
            <a:r>
              <a:rPr lang="zh-CN" altLang="en-US" sz="2400">
                <a:sym typeface="+mn-ea"/>
              </a:rPr>
              <a:t>效果</a:t>
            </a:r>
            <a:r>
              <a:rPr lang="en-US" altLang="zh-CN" sz="2400"/>
              <a:t>还不够</a:t>
            </a:r>
            <a:r>
              <a:rPr lang="zh-CN" altLang="en-US" sz="2400"/>
              <a:t>优秀</a:t>
            </a:r>
            <a:r>
              <a:rPr lang="en-US" altLang="zh-CN" sz="2400"/>
              <a:t>。</a:t>
            </a:r>
            <a:endParaRPr lang="en-US" altLang="zh-CN" sz="2400"/>
          </a:p>
          <a:p>
            <a:endParaRPr lang="en-US" altLang="zh-CN" sz="2400"/>
          </a:p>
          <a:p>
            <a:r>
              <a:rPr lang="en-US" altLang="zh-CN" sz="2400" b="1"/>
              <a:t>Disadvantages:</a:t>
            </a:r>
            <a:endParaRPr lang="en-US" altLang="zh-CN" sz="2400" b="1"/>
          </a:p>
          <a:p>
            <a:r>
              <a:rPr lang="en-US" altLang="zh-CN" sz="2400"/>
              <a:t>1. 在绝对静止时无效</a:t>
            </a:r>
            <a:endParaRPr lang="en-US" altLang="zh-CN" sz="2400"/>
          </a:p>
          <a:p>
            <a:r>
              <a:rPr lang="en-US" altLang="zh-CN" sz="2400"/>
              <a:t>2. 太快会引起噪音甚至错误</a:t>
            </a:r>
            <a:endParaRPr lang="en-US" altLang="zh-CN" sz="2400"/>
          </a:p>
          <a:p>
            <a:r>
              <a:rPr lang="en-US" altLang="zh-CN" sz="2400"/>
              <a:t>3.只有轮廓信息，轻信息强信息</a:t>
            </a:r>
            <a:endParaRPr lang="en-US" altLang="zh-CN" sz="2400"/>
          </a:p>
        </p:txBody>
      </p:sp>
      <p:sp>
        <p:nvSpPr>
          <p:cNvPr id="3" name="文本框 2"/>
          <p:cNvSpPr txBox="1"/>
          <p:nvPr/>
        </p:nvSpPr>
        <p:spPr>
          <a:xfrm>
            <a:off x="75353" y="6948593"/>
            <a:ext cx="7371927" cy="460375"/>
          </a:xfrm>
          <a:prstGeom prst="rect">
            <a:avLst/>
          </a:prstGeom>
          <a:noFill/>
        </p:spPr>
        <p:txBody>
          <a:bodyPr wrap="square" rtlCol="0">
            <a:spAutoFit/>
          </a:bodyPr>
          <a:p>
            <a:endParaRPr lang="zh-CN" altLang="en-US" sz="240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Improve the image from it’s principle</a:t>
            </a:r>
            <a:endParaRPr lang="en-US" altLang="zh-CN" sz="3200" b="1" dirty="0"/>
          </a:p>
        </p:txBody>
      </p:sp>
      <p:sp>
        <p:nvSpPr>
          <p:cNvPr id="3" name="文本框 2"/>
          <p:cNvSpPr txBox="1"/>
          <p:nvPr/>
        </p:nvSpPr>
        <p:spPr>
          <a:xfrm>
            <a:off x="140970" y="1329055"/>
            <a:ext cx="11843385" cy="460375"/>
          </a:xfrm>
          <a:prstGeom prst="rect">
            <a:avLst/>
          </a:prstGeom>
          <a:noFill/>
        </p:spPr>
        <p:txBody>
          <a:bodyPr wrap="square" rtlCol="0" anchor="t">
            <a:spAutoFit/>
          </a:bodyPr>
          <a:p>
            <a:r>
              <a:rPr lang="zh-CN" altLang="en-US" sz="2400"/>
              <a:t>Learning to Reconstruct High Speed and High Dynamic Range Videos from</a:t>
            </a:r>
            <a:r>
              <a:rPr lang="en-US" altLang="zh-CN" sz="2400"/>
              <a:t> </a:t>
            </a:r>
            <a:r>
              <a:rPr lang="zh-CN" altLang="en-US" sz="2400"/>
              <a:t>Events</a:t>
            </a:r>
            <a:r>
              <a:rPr lang="en-US" altLang="zh-CN" sz="2400"/>
              <a:t>   </a:t>
            </a:r>
            <a:r>
              <a:rPr lang="zh-CN" altLang="en-US" sz="2400"/>
              <a:t>(CVPR2021)</a:t>
            </a:r>
            <a:endParaRPr lang="zh-CN" altLang="en-US" sz="2400"/>
          </a:p>
        </p:txBody>
      </p:sp>
      <p:sp>
        <p:nvSpPr>
          <p:cNvPr id="5" name="文本框 4"/>
          <p:cNvSpPr txBox="1"/>
          <p:nvPr/>
        </p:nvSpPr>
        <p:spPr>
          <a:xfrm>
            <a:off x="287020" y="831215"/>
            <a:ext cx="1893570" cy="583565"/>
          </a:xfrm>
          <a:prstGeom prst="rect">
            <a:avLst/>
          </a:prstGeom>
          <a:noFill/>
        </p:spPr>
        <p:txBody>
          <a:bodyPr wrap="square" rtlCol="0">
            <a:spAutoFit/>
          </a:bodyPr>
          <a:p>
            <a:r>
              <a:rPr lang="en-US" altLang="zh-CN" sz="3200"/>
              <a:t>Example 1:</a:t>
            </a:r>
            <a:endParaRPr lang="en-US" altLang="zh-CN" sz="3200"/>
          </a:p>
        </p:txBody>
      </p:sp>
      <p:pic>
        <p:nvPicPr>
          <p:cNvPr id="6" name="图片 5"/>
          <p:cNvPicPr>
            <a:picLocks noChangeAspect="1"/>
          </p:cNvPicPr>
          <p:nvPr>
            <p:custDataLst>
              <p:tags r:id="rId2"/>
            </p:custDataLst>
          </p:nvPr>
        </p:nvPicPr>
        <p:blipFill>
          <a:blip r:embed="rId3"/>
          <a:stretch>
            <a:fillRect/>
          </a:stretch>
        </p:blipFill>
        <p:spPr>
          <a:xfrm>
            <a:off x="1806575" y="2149475"/>
            <a:ext cx="8002270" cy="2936240"/>
          </a:xfrm>
          <a:prstGeom prst="rect">
            <a:avLst/>
          </a:prstGeom>
        </p:spPr>
      </p:pic>
      <p:sp>
        <p:nvSpPr>
          <p:cNvPr id="8" name="文本框 7"/>
          <p:cNvSpPr txBox="1"/>
          <p:nvPr/>
        </p:nvSpPr>
        <p:spPr>
          <a:xfrm>
            <a:off x="582930" y="5521325"/>
            <a:ext cx="11033760" cy="645160"/>
          </a:xfrm>
          <a:prstGeom prst="rect">
            <a:avLst/>
          </a:prstGeom>
          <a:noFill/>
        </p:spPr>
        <p:txBody>
          <a:bodyPr wrap="square" rtlCol="0" anchor="t">
            <a:spAutoFit/>
          </a:bodyPr>
          <a:p>
            <a:r>
              <a:rPr lang="zh-CN" altLang="en-US"/>
              <a:t>1）提出了一种网络架构，能够重建出HDR的video；2）制作了一种采集event的device，能够捕获成pair的HDR-frame和event；3）制作了一个包含HDR-frame的数据集</a:t>
            </a:r>
            <a:endParaRPr lang="zh-CN" alt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Improve the image from it’s principle</a:t>
            </a:r>
            <a:endParaRPr lang="en-US" altLang="zh-CN" sz="3200" b="1" dirty="0"/>
          </a:p>
        </p:txBody>
      </p:sp>
      <p:sp>
        <p:nvSpPr>
          <p:cNvPr id="5" name="文本框 4"/>
          <p:cNvSpPr txBox="1"/>
          <p:nvPr/>
        </p:nvSpPr>
        <p:spPr>
          <a:xfrm>
            <a:off x="287020" y="831215"/>
            <a:ext cx="1893570" cy="583565"/>
          </a:xfrm>
          <a:prstGeom prst="rect">
            <a:avLst/>
          </a:prstGeom>
          <a:noFill/>
        </p:spPr>
        <p:txBody>
          <a:bodyPr wrap="square" rtlCol="0">
            <a:spAutoFit/>
          </a:bodyPr>
          <a:p>
            <a:r>
              <a:rPr lang="en-US" altLang="zh-CN" sz="3200"/>
              <a:t>Example 2:</a:t>
            </a:r>
            <a:endParaRPr lang="en-US" altLang="zh-CN" sz="3200"/>
          </a:p>
        </p:txBody>
      </p:sp>
      <p:pic>
        <p:nvPicPr>
          <p:cNvPr id="2" name="图片 1"/>
          <p:cNvPicPr>
            <a:picLocks noChangeAspect="1"/>
          </p:cNvPicPr>
          <p:nvPr>
            <p:custDataLst>
              <p:tags r:id="rId2"/>
            </p:custDataLst>
          </p:nvPr>
        </p:nvPicPr>
        <p:blipFill>
          <a:blip r:embed="rId3"/>
          <a:stretch>
            <a:fillRect/>
          </a:stretch>
        </p:blipFill>
        <p:spPr>
          <a:xfrm>
            <a:off x="5669915" y="3007995"/>
            <a:ext cx="6448425" cy="2171065"/>
          </a:xfrm>
          <a:prstGeom prst="rect">
            <a:avLst/>
          </a:prstGeom>
        </p:spPr>
      </p:pic>
      <p:pic>
        <p:nvPicPr>
          <p:cNvPr id="9" name="图片 8" descr="295634081e2d4538874dc23208985f4c"/>
          <p:cNvPicPr>
            <a:picLocks noChangeAspect="1"/>
          </p:cNvPicPr>
          <p:nvPr/>
        </p:nvPicPr>
        <p:blipFill>
          <a:blip r:embed="rId4"/>
          <a:stretch>
            <a:fillRect/>
          </a:stretch>
        </p:blipFill>
        <p:spPr>
          <a:xfrm>
            <a:off x="1163320" y="2875915"/>
            <a:ext cx="3033395" cy="1815465"/>
          </a:xfrm>
          <a:prstGeom prst="rect">
            <a:avLst/>
          </a:prstGeom>
        </p:spPr>
      </p:pic>
      <p:sp>
        <p:nvSpPr>
          <p:cNvPr id="10" name="文本框 9"/>
          <p:cNvSpPr txBox="1"/>
          <p:nvPr/>
        </p:nvSpPr>
        <p:spPr>
          <a:xfrm>
            <a:off x="346710" y="1344295"/>
            <a:ext cx="10291445" cy="532765"/>
          </a:xfrm>
          <a:prstGeom prst="rect">
            <a:avLst/>
          </a:prstGeom>
          <a:noFill/>
        </p:spPr>
        <p:txBody>
          <a:bodyPr wrap="square" rtlCol="0">
            <a:noAutofit/>
          </a:bodyPr>
          <a:p>
            <a:r>
              <a:rPr lang="zh-CN" altLang="en-US" sz="2400"/>
              <a:t>Neuromorphic Camera Guided High DynamicRange Imaging</a:t>
            </a:r>
            <a:r>
              <a:rPr lang="en-US" altLang="zh-CN" sz="2400"/>
              <a:t>   </a:t>
            </a:r>
            <a:r>
              <a:rPr lang="zh-CN" altLang="en-US" sz="2400"/>
              <a:t> (CVPR2020</a:t>
            </a:r>
            <a:r>
              <a:rPr lang="en-US" altLang="zh-CN" sz="2400"/>
              <a:t>)</a:t>
            </a:r>
            <a:endParaRPr lang="en-US" altLang="zh-CN" sz="2400"/>
          </a:p>
        </p:txBody>
      </p:sp>
      <p:sp>
        <p:nvSpPr>
          <p:cNvPr id="3" name="文本框 2"/>
          <p:cNvSpPr txBox="1"/>
          <p:nvPr/>
        </p:nvSpPr>
        <p:spPr>
          <a:xfrm>
            <a:off x="346710" y="2230755"/>
            <a:ext cx="11704955" cy="645160"/>
          </a:xfrm>
          <a:prstGeom prst="rect">
            <a:avLst/>
          </a:prstGeom>
          <a:noFill/>
        </p:spPr>
        <p:txBody>
          <a:bodyPr wrap="square" rtlCol="0" anchor="t">
            <a:spAutoFit/>
          </a:bodyPr>
          <a:p>
            <a:r>
              <a:rPr lang="zh-CN" altLang="en-US"/>
              <a:t>为解决传统相机拍摄图像动态范围低的问题，文章[9]采用U-Net结构网络融合了事件相机数据流和传统图像，获得了HDR图像。可以看到，融合后车身反光部分的图像细节得到了补充</a:t>
            </a:r>
            <a:endParaRPr lang="zh-CN" altLang="en-US"/>
          </a:p>
        </p:txBody>
      </p:sp>
      <p:sp>
        <p:nvSpPr>
          <p:cNvPr id="6" name="文本框 5"/>
          <p:cNvSpPr txBox="1"/>
          <p:nvPr/>
        </p:nvSpPr>
        <p:spPr>
          <a:xfrm>
            <a:off x="287020" y="1800225"/>
            <a:ext cx="11032490" cy="460375"/>
          </a:xfrm>
          <a:prstGeom prst="rect">
            <a:avLst/>
          </a:prstGeom>
          <a:noFill/>
        </p:spPr>
        <p:txBody>
          <a:bodyPr wrap="square" rtlCol="0" anchor="t">
            <a:spAutoFit/>
          </a:bodyPr>
          <a:p>
            <a:r>
              <a:rPr lang="zh-CN" altLang="en-US" sz="2400"/>
              <a:t> Ev-segnet:Semantic segmentation for event-based cameras</a:t>
            </a:r>
            <a:r>
              <a:rPr lang="en-US" altLang="zh-CN" sz="2400"/>
              <a:t>  </a:t>
            </a:r>
            <a:r>
              <a:rPr lang="zh-CN" altLang="en-US" sz="2400"/>
              <a:t>（</a:t>
            </a:r>
            <a:r>
              <a:rPr lang="en-US" altLang="zh-CN" sz="2400"/>
              <a:t>CVPR2019</a:t>
            </a:r>
            <a:r>
              <a:rPr lang="zh-CN" altLang="en-US" sz="2400"/>
              <a:t>）</a:t>
            </a:r>
            <a:endParaRPr lang="zh-CN" altLang="en-US" sz="2400"/>
          </a:p>
        </p:txBody>
      </p:sp>
      <p:sp>
        <p:nvSpPr>
          <p:cNvPr id="8" name="文本框 7"/>
          <p:cNvSpPr txBox="1"/>
          <p:nvPr/>
        </p:nvSpPr>
        <p:spPr>
          <a:xfrm>
            <a:off x="6096000" y="5735955"/>
            <a:ext cx="6096000" cy="645160"/>
          </a:xfrm>
          <a:prstGeom prst="rect">
            <a:avLst/>
          </a:prstGeom>
          <a:noFill/>
        </p:spPr>
        <p:txBody>
          <a:bodyPr wrap="square" rtlCol="0" anchor="t">
            <a:spAutoFit/>
          </a:bodyPr>
          <a:p>
            <a:r>
              <a:rPr lang="zh-CN" altLang="en-US"/>
              <a:t>文章提出Ev-Segnet，实验表明结合事件相机的数据后，能够对行人、车辆等动态物体实现更精确的分割结果。</a:t>
            </a:r>
            <a:endParaRPr lang="zh-CN" altLang="en-US"/>
          </a:p>
        </p:txBody>
      </p:sp>
      <p:pic>
        <p:nvPicPr>
          <p:cNvPr id="11" name="图片 10"/>
          <p:cNvPicPr>
            <a:picLocks noChangeAspect="1"/>
          </p:cNvPicPr>
          <p:nvPr>
            <p:custDataLst>
              <p:tags r:id="rId5"/>
            </p:custDataLst>
          </p:nvPr>
        </p:nvPicPr>
        <p:blipFill>
          <a:blip r:embed="rId6"/>
          <a:stretch>
            <a:fillRect/>
          </a:stretch>
        </p:blipFill>
        <p:spPr>
          <a:xfrm>
            <a:off x="205105" y="4940935"/>
            <a:ext cx="5395595" cy="1714500"/>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1076325"/>
          </a:xfrm>
          <a:prstGeom prst="rect">
            <a:avLst/>
          </a:prstGeom>
          <a:noFill/>
        </p:spPr>
        <p:txBody>
          <a:bodyPr wrap="square" rtlCol="0">
            <a:spAutoFit/>
          </a:bodyPr>
          <a:lstStyle/>
          <a:p>
            <a:r>
              <a:rPr lang="en-US" altLang="zh-CN" sz="3200" b="1" dirty="0"/>
              <a:t>Difference between Optical holography &amp; Digital holography</a:t>
            </a:r>
            <a:endParaRPr lang="en-US" altLang="zh-CN" sz="3200" b="1" dirty="0"/>
          </a:p>
        </p:txBody>
      </p:sp>
      <p:sp>
        <p:nvSpPr>
          <p:cNvPr id="2" name="文本框 1"/>
          <p:cNvSpPr txBox="1"/>
          <p:nvPr/>
        </p:nvSpPr>
        <p:spPr>
          <a:xfrm>
            <a:off x="329353" y="1390227"/>
            <a:ext cx="3048847" cy="829945"/>
          </a:xfrm>
          <a:prstGeom prst="rect">
            <a:avLst/>
          </a:prstGeom>
          <a:noFill/>
        </p:spPr>
        <p:txBody>
          <a:bodyPr wrap="square" rtlCol="0">
            <a:spAutoFit/>
          </a:bodyPr>
          <a:p>
            <a:r>
              <a:rPr lang="en-US" altLang="zh-CN" sz="2400"/>
              <a:t>3D display technology</a:t>
            </a:r>
            <a:endParaRPr lang="en-US" altLang="zh-CN" sz="2400"/>
          </a:p>
          <a:p>
            <a:r>
              <a:rPr lang="en-US" altLang="zh-CN" sz="2400"/>
              <a:t>(spectra vision)</a:t>
            </a:r>
            <a:endParaRPr lang="en-US" altLang="zh-CN" sz="2400"/>
          </a:p>
        </p:txBody>
      </p:sp>
      <p:pic>
        <p:nvPicPr>
          <p:cNvPr id="5" name="图片 4"/>
          <p:cNvPicPr>
            <a:picLocks noChangeAspect="1"/>
          </p:cNvPicPr>
          <p:nvPr/>
        </p:nvPicPr>
        <p:blipFill>
          <a:blip r:embed="rId2"/>
          <a:stretch>
            <a:fillRect/>
          </a:stretch>
        </p:blipFill>
        <p:spPr>
          <a:xfrm>
            <a:off x="4011507" y="1112520"/>
            <a:ext cx="2937933" cy="2650067"/>
          </a:xfrm>
          <a:prstGeom prst="rect">
            <a:avLst/>
          </a:prstGeom>
        </p:spPr>
      </p:pic>
      <p:pic>
        <p:nvPicPr>
          <p:cNvPr id="6" name="图片 5"/>
          <p:cNvPicPr>
            <a:picLocks noChangeAspect="1"/>
          </p:cNvPicPr>
          <p:nvPr/>
        </p:nvPicPr>
        <p:blipFill>
          <a:blip r:embed="rId3"/>
          <a:stretch>
            <a:fillRect/>
          </a:stretch>
        </p:blipFill>
        <p:spPr>
          <a:xfrm>
            <a:off x="4234180" y="1534160"/>
            <a:ext cx="3412067" cy="2963333"/>
          </a:xfrm>
          <a:prstGeom prst="rect">
            <a:avLst/>
          </a:prstGeom>
        </p:spPr>
      </p:pic>
      <p:sp>
        <p:nvSpPr>
          <p:cNvPr id="8" name="文本框 7"/>
          <p:cNvSpPr txBox="1"/>
          <p:nvPr/>
        </p:nvSpPr>
        <p:spPr>
          <a:xfrm>
            <a:off x="329353" y="2500207"/>
            <a:ext cx="2626360" cy="460375"/>
          </a:xfrm>
          <a:prstGeom prst="rect">
            <a:avLst/>
          </a:prstGeom>
          <a:noFill/>
        </p:spPr>
        <p:txBody>
          <a:bodyPr wrap="square" rtlCol="0">
            <a:spAutoFit/>
          </a:bodyPr>
          <a:p>
            <a:r>
              <a:rPr lang="en-US" altLang="zh-CN" sz="2400"/>
              <a:t>Optical holography</a:t>
            </a:r>
            <a:endParaRPr lang="en-US" altLang="zh-CN" sz="2400"/>
          </a:p>
        </p:txBody>
      </p:sp>
      <p:pic>
        <p:nvPicPr>
          <p:cNvPr id="9" name="图片 8"/>
          <p:cNvPicPr>
            <a:picLocks noChangeAspect="1"/>
          </p:cNvPicPr>
          <p:nvPr/>
        </p:nvPicPr>
        <p:blipFill>
          <a:blip r:embed="rId4"/>
          <a:stretch>
            <a:fillRect/>
          </a:stretch>
        </p:blipFill>
        <p:spPr>
          <a:xfrm>
            <a:off x="4830233" y="1972733"/>
            <a:ext cx="5905500" cy="3975100"/>
          </a:xfrm>
          <a:prstGeom prst="rect">
            <a:avLst/>
          </a:prstGeom>
        </p:spPr>
      </p:pic>
      <p:pic>
        <p:nvPicPr>
          <p:cNvPr id="119" name="图片 118"/>
          <p:cNvPicPr/>
          <p:nvPr/>
        </p:nvPicPr>
        <p:blipFill>
          <a:blip r:embed="rId5"/>
          <a:stretch>
            <a:fillRect/>
          </a:stretch>
        </p:blipFill>
        <p:spPr>
          <a:xfrm>
            <a:off x="5969000" y="2867660"/>
            <a:ext cx="4603327" cy="3226647"/>
          </a:xfrm>
          <a:prstGeom prst="rect">
            <a:avLst/>
          </a:prstGeom>
          <a:noFill/>
          <a:ln w="9525">
            <a:noFill/>
          </a:ln>
        </p:spPr>
      </p:pic>
      <p:sp>
        <p:nvSpPr>
          <p:cNvPr id="10" name="文本框 9"/>
          <p:cNvSpPr txBox="1"/>
          <p:nvPr/>
        </p:nvSpPr>
        <p:spPr>
          <a:xfrm>
            <a:off x="329353" y="3381587"/>
            <a:ext cx="2708487" cy="460375"/>
          </a:xfrm>
          <a:prstGeom prst="rect">
            <a:avLst/>
          </a:prstGeom>
          <a:noFill/>
        </p:spPr>
        <p:txBody>
          <a:bodyPr wrap="square" rtlCol="0">
            <a:spAutoFit/>
          </a:bodyPr>
          <a:p>
            <a:r>
              <a:rPr lang="en-US" altLang="zh-CN" sz="2400"/>
              <a:t>Digital holography</a:t>
            </a:r>
            <a:endParaRPr lang="en-US" altLang="zh-CN" sz="2400"/>
          </a:p>
        </p:txBody>
      </p:sp>
      <p:pic>
        <p:nvPicPr>
          <p:cNvPr id="11" name="图片 10"/>
          <p:cNvPicPr>
            <a:picLocks noChangeAspect="1"/>
          </p:cNvPicPr>
          <p:nvPr/>
        </p:nvPicPr>
        <p:blipFill>
          <a:blip r:embed="rId6"/>
          <a:stretch>
            <a:fillRect/>
          </a:stretch>
        </p:blipFill>
        <p:spPr>
          <a:xfrm>
            <a:off x="3168227" y="3467100"/>
            <a:ext cx="4170680" cy="2370667"/>
          </a:xfrm>
          <a:prstGeom prst="rect">
            <a:avLst/>
          </a:prstGeom>
        </p:spPr>
      </p:pic>
      <p:pic>
        <p:nvPicPr>
          <p:cNvPr id="12" name="图片 11"/>
          <p:cNvPicPr>
            <a:picLocks noChangeAspect="1"/>
          </p:cNvPicPr>
          <p:nvPr/>
        </p:nvPicPr>
        <p:blipFill>
          <a:blip r:embed="rId7"/>
          <a:stretch>
            <a:fillRect/>
          </a:stretch>
        </p:blipFill>
        <p:spPr>
          <a:xfrm>
            <a:off x="7338907" y="3408680"/>
            <a:ext cx="4236720" cy="24290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edge">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ox(in)">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p:tgtEl>
                                          <p:spTgt spid="9"/>
                                        </p:tgtEl>
                                        <p:attrNameLst>
                                          <p:attrName>ppt_y</p:attrName>
                                        </p:attrNameLst>
                                      </p:cBhvr>
                                      <p:tavLst>
                                        <p:tav tm="0">
                                          <p:val>
                                            <p:strVal val="#ppt_y+#ppt_h*1.125000"/>
                                          </p:val>
                                        </p:tav>
                                        <p:tav tm="100000">
                                          <p:val>
                                            <p:strVal val="#ppt_y"/>
                                          </p:val>
                                        </p:tav>
                                      </p:tavLst>
                                    </p:anim>
                                    <p:animEffect transition="in" filter="wipe(up)">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blinds(horizontal)">
                                      <p:cBhvr>
                                        <p:cTn id="34" dur="500"/>
                                        <p:tgtEl>
                                          <p:spTgt spid="119"/>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heckerboard(across)">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edge">
                                      <p:cBhvr>
                                        <p:cTn id="44" dur="20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p:tgtEl>
                                          <p:spTgt spid="12"/>
                                        </p:tgtEl>
                                        <p:attrNameLst>
                                          <p:attrName>ppt_y</p:attrName>
                                        </p:attrNameLst>
                                      </p:cBhvr>
                                      <p:tavLst>
                                        <p:tav tm="0">
                                          <p:val>
                                            <p:strVal val="#ppt_y+#ppt_h*1.125000"/>
                                          </p:val>
                                        </p:tav>
                                        <p:tav tm="100000">
                                          <p:val>
                                            <p:strVal val="#ppt_y"/>
                                          </p:val>
                                        </p:tav>
                                      </p:tavLst>
                                    </p:anim>
                                    <p:animEffect transition="in" filter="wipe(up)">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8" grpId="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Breif introduction </a:t>
            </a:r>
            <a:r>
              <a:rPr lang="en-US" altLang="zh-CN" sz="3200" b="1" dirty="0"/>
              <a:t>of Holographic Camera</a:t>
            </a:r>
            <a:endParaRPr lang="zh-CN" altLang="en-US" sz="3200" b="1" dirty="0"/>
          </a:p>
        </p:txBody>
      </p:sp>
      <p:sp>
        <p:nvSpPr>
          <p:cNvPr id="2" name="文本框 1"/>
          <p:cNvSpPr txBox="1"/>
          <p:nvPr/>
        </p:nvSpPr>
        <p:spPr>
          <a:xfrm>
            <a:off x="895350" y="1511935"/>
            <a:ext cx="9154795" cy="4246245"/>
          </a:xfrm>
          <a:prstGeom prst="rect">
            <a:avLst/>
          </a:prstGeom>
          <a:noFill/>
        </p:spPr>
        <p:txBody>
          <a:bodyPr wrap="square" rtlCol="0" anchor="t">
            <a:spAutoFit/>
          </a:bodyPr>
          <a:p>
            <a:r>
              <a:rPr lang="zh-CN" altLang="en-US"/>
              <a:t>全息技术具有以下突出的特点和优点:</a:t>
            </a:r>
            <a:endParaRPr lang="zh-CN" altLang="en-US"/>
          </a:p>
          <a:p>
            <a:endParaRPr lang="zh-CN" altLang="en-US"/>
          </a:p>
          <a:p>
            <a:r>
              <a:rPr lang="zh-CN" altLang="en-US"/>
              <a:t>（1）立体感强。因为光线所涉及的物体表面的信息，不仅光的强度还有光的相位都记录在全息图中，所以再现的物体表面的信息表现的很详细。</a:t>
            </a:r>
            <a:endParaRPr lang="zh-CN" altLang="en-US"/>
          </a:p>
          <a:p>
            <a:endParaRPr lang="zh-CN" altLang="en-US"/>
          </a:p>
          <a:p>
            <a:r>
              <a:rPr lang="zh-CN" altLang="en-US"/>
              <a:t>（2）可再现物体的立体图像。如果物光从多个角度照射，多次拍摄的全息图都集中在一个全息图中，那么用参考光从不同角度照射这个全息图，就可以互不干扰地分别显示出来每次拍摄的图像，从而能够再现物体的3维图像。</a:t>
            </a:r>
            <a:endParaRPr lang="zh-CN" altLang="en-US"/>
          </a:p>
          <a:p>
            <a:endParaRPr lang="zh-CN" altLang="en-US"/>
          </a:p>
          <a:p>
            <a:r>
              <a:rPr lang="zh-CN" altLang="en-US"/>
              <a:t>（3）全息照片的碎片仍旧能反映出整个物体的图像。 因为全息图像的部分都含有整体干涉的表现，所以，小部分全息图就能存储和再现整个物体的图像。</a:t>
            </a:r>
            <a:endParaRPr lang="zh-CN" altLang="en-US"/>
          </a:p>
          <a:p>
            <a:endParaRPr lang="zh-CN" altLang="en-US"/>
          </a:p>
          <a:p>
            <a:r>
              <a:rPr lang="zh-CN" altLang="en-US"/>
              <a:t>（4）信息容量大。用全息图存储信息，远大于磁盘和光盘的存储容量大。</a:t>
            </a:r>
            <a:endParaRPr lang="zh-CN" altLang="en-US"/>
          </a:p>
          <a:p>
            <a:endParaRPr lang="zh-CN" altLang="en-US"/>
          </a:p>
          <a:p>
            <a:r>
              <a:rPr lang="zh-CN" altLang="en-US"/>
              <a:t>全息技术的缺点是，拍摄环境要求高，拍摄成本高。</a:t>
            </a:r>
            <a:endParaRPr lang="zh-CN" alt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Other </a:t>
            </a:r>
            <a:r>
              <a:rPr lang="en-US" altLang="zh-CN" sz="3200" b="1" dirty="0"/>
              <a:t>cameras</a:t>
            </a:r>
            <a:endParaRPr lang="en-US" altLang="zh-CN" sz="3200" b="1" dirty="0"/>
          </a:p>
        </p:txBody>
      </p:sp>
      <p:sp>
        <p:nvSpPr>
          <p:cNvPr id="5" name="文本框 4"/>
          <p:cNvSpPr txBox="1"/>
          <p:nvPr/>
        </p:nvSpPr>
        <p:spPr>
          <a:xfrm>
            <a:off x="273050" y="1084580"/>
            <a:ext cx="7150735" cy="2306955"/>
          </a:xfrm>
          <a:prstGeom prst="rect">
            <a:avLst/>
          </a:prstGeom>
          <a:noFill/>
        </p:spPr>
        <p:txBody>
          <a:bodyPr wrap="square" rtlCol="0">
            <a:spAutoFit/>
          </a:bodyPr>
          <a:p>
            <a:r>
              <a:rPr lang="zh-CN" altLang="en-US" sz="1600"/>
              <a:t>1）激光雷达的测距精度、测距范围及对温度和光照的适应性都很厉害，缺点就是太贵；</a:t>
            </a:r>
            <a:endParaRPr lang="zh-CN" altLang="en-US" sz="1600"/>
          </a:p>
          <a:p>
            <a:r>
              <a:rPr lang="zh-CN" altLang="en-US" sz="1600"/>
              <a:t>2）相机对环境细节信息的提取能力吊炸天，但是光照影响太大，晚上就瞎了；</a:t>
            </a:r>
            <a:endParaRPr lang="zh-CN" altLang="en-US" sz="1600"/>
          </a:p>
          <a:p>
            <a:r>
              <a:rPr lang="zh-CN" altLang="en-US" sz="1600"/>
              <a:t>3）毫米波最大优点探测角度比较大，抗干扰性强，性能比较稳定，另外也不贵，缺点就是分辨率和精度跟不上。</a:t>
            </a:r>
            <a:endParaRPr lang="zh-CN" altLang="en-US" sz="1600"/>
          </a:p>
          <a:p>
            <a:r>
              <a:rPr lang="zh-CN" altLang="en-US" sz="1600"/>
              <a:t>4）超声波雷达最牛逼的地方是便宜，倒车防撞提醒用的一般是这个，一台车上装十个成本才一百块钱，精度也是最差的，不过低速倒车3m左右足够了。</a:t>
            </a:r>
            <a:endParaRPr lang="zh-CN" altLang="en-US" sz="1600"/>
          </a:p>
          <a:p>
            <a:r>
              <a:rPr lang="zh-CN" altLang="en-US" sz="1600"/>
              <a:t>5）红外优点不是很明显，主要就是晚上比较好用，智驾方案里不算标配，很多传感器方案都没有这个，这里就不过多提了。</a:t>
            </a:r>
            <a:endParaRPr lang="zh-CN" altLang="en-US" sz="1600"/>
          </a:p>
        </p:txBody>
      </p:sp>
      <p:sp>
        <p:nvSpPr>
          <p:cNvPr id="6" name="文本框 5"/>
          <p:cNvSpPr txBox="1"/>
          <p:nvPr/>
        </p:nvSpPr>
        <p:spPr>
          <a:xfrm>
            <a:off x="346075" y="3391535"/>
            <a:ext cx="10767060" cy="645160"/>
          </a:xfrm>
          <a:prstGeom prst="rect">
            <a:avLst/>
          </a:prstGeom>
          <a:noFill/>
        </p:spPr>
        <p:txBody>
          <a:bodyPr wrap="square" rtlCol="0" anchor="t">
            <a:spAutoFit/>
          </a:bodyPr>
          <a:p>
            <a:r>
              <a:rPr lang="zh-CN" altLang="en-US"/>
              <a:t>事件相机具有低延迟、高动态范围(HDR)、无运动模糊、极低功耗、数据带宽低等优点，缺点（或者可以叫做特性）也很明显：数据异步不易处理、单一事件有效信息少、数据稀疏不完整等。这里不展开介绍。</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346075" y="4018915"/>
            <a:ext cx="3118485" cy="283908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2632075" y="4410710"/>
            <a:ext cx="5647690" cy="2282190"/>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6311265" y="4691380"/>
            <a:ext cx="5530215" cy="200152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Other </a:t>
            </a:r>
            <a:r>
              <a:rPr lang="en-US" altLang="zh-CN" sz="3200" b="1" dirty="0"/>
              <a:t>cameras</a:t>
            </a:r>
            <a:endParaRPr lang="en-US" altLang="zh-CN" sz="3200" b="1" dirty="0"/>
          </a:p>
        </p:txBody>
      </p:sp>
      <p:pic>
        <p:nvPicPr>
          <p:cNvPr id="10" name="图片 9"/>
          <p:cNvPicPr>
            <a:picLocks noChangeAspect="1"/>
          </p:cNvPicPr>
          <p:nvPr>
            <p:custDataLst>
              <p:tags r:id="rId2"/>
            </p:custDataLst>
          </p:nvPr>
        </p:nvPicPr>
        <p:blipFill>
          <a:blip r:embed="rId3"/>
          <a:stretch>
            <a:fillRect/>
          </a:stretch>
        </p:blipFill>
        <p:spPr>
          <a:xfrm>
            <a:off x="614680" y="1120775"/>
            <a:ext cx="10572750" cy="480441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Other </a:t>
            </a:r>
            <a:r>
              <a:rPr lang="en-US" altLang="zh-CN" sz="3200" b="1" dirty="0"/>
              <a:t>cameras</a:t>
            </a:r>
            <a:endParaRPr lang="en-US" altLang="zh-CN" sz="3200" b="1" dirty="0"/>
          </a:p>
        </p:txBody>
      </p:sp>
      <p:pic>
        <p:nvPicPr>
          <p:cNvPr id="2" name="图片 1"/>
          <p:cNvPicPr>
            <a:picLocks noChangeAspect="1"/>
          </p:cNvPicPr>
          <p:nvPr>
            <p:custDataLst>
              <p:tags r:id="rId2"/>
            </p:custDataLst>
          </p:nvPr>
        </p:nvPicPr>
        <p:blipFill>
          <a:blip r:embed="rId3"/>
          <a:stretch>
            <a:fillRect/>
          </a:stretch>
        </p:blipFill>
        <p:spPr>
          <a:xfrm>
            <a:off x="324485" y="2376805"/>
            <a:ext cx="11726545" cy="305435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3847" cy="583565"/>
          </a:xfrm>
          <a:prstGeom prst="rect">
            <a:avLst/>
          </a:prstGeom>
          <a:noFill/>
        </p:spPr>
        <p:txBody>
          <a:bodyPr wrap="square" rtlCol="0">
            <a:spAutoFit/>
          </a:bodyPr>
          <a:lstStyle/>
          <a:p>
            <a:r>
              <a:rPr lang="en-US" altLang="zh-CN" sz="3200" b="1">
                <a:sym typeface="+mn-ea"/>
              </a:rPr>
              <a:t>Report C</a:t>
            </a:r>
            <a:r>
              <a:rPr lang="en-US" altLang="zh-CN" sz="3200" b="1">
                <a:sym typeface="+mn-ea"/>
              </a:rPr>
              <a:t>ontent</a:t>
            </a:r>
            <a:endParaRPr lang="en-US" altLang="zh-CN" sz="3200" b="1">
              <a:sym typeface="+mn-ea"/>
            </a:endParaRPr>
          </a:p>
        </p:txBody>
      </p:sp>
      <p:pic>
        <p:nvPicPr>
          <p:cNvPr id="3" name="ECB019B1-382A-4266-B25C-5B523AA43C14-1" descr="C:/Users/Jack/AppData/Local/Temp/wpp.bumlpKwpp"/>
          <p:cNvPicPr>
            <a:picLocks noChangeAspect="1"/>
          </p:cNvPicPr>
          <p:nvPr/>
        </p:nvPicPr>
        <p:blipFill>
          <a:blip r:embed="rId2"/>
          <a:stretch>
            <a:fillRect/>
          </a:stretch>
        </p:blipFill>
        <p:spPr>
          <a:xfrm>
            <a:off x="1042670" y="911225"/>
            <a:ext cx="9041130" cy="592836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标题 1"/>
          <p:cNvSpPr txBox="1"/>
          <p:nvPr/>
        </p:nvSpPr>
        <p:spPr bwMode="auto">
          <a:xfrm>
            <a:off x="7017600" y="209055"/>
            <a:ext cx="4800000" cy="540000"/>
          </a:xfrm>
          <a:prstGeom prst="rect">
            <a:avLst/>
          </a:prstGeom>
          <a:noFill/>
          <a:ln>
            <a:noFill/>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endParaRPr lang="zh-CN" altLang="en-US" sz="3735" b="1" dirty="0">
              <a:solidFill>
                <a:schemeClr val="accent1">
                  <a:lumMod val="75000"/>
                </a:schemeClr>
              </a:solidFill>
              <a:latin typeface="微软雅黑" panose="020B0503020204020204" charset="-122"/>
              <a:ea typeface="微软雅黑" panose="020B0503020204020204" charset="-122"/>
            </a:endParaRPr>
          </a:p>
        </p:txBody>
      </p:sp>
      <p:pic>
        <p:nvPicPr>
          <p:cNvPr id="2097152" name="图片 10"/>
          <p:cNvPicPr>
            <a:picLocks noChangeAspect="1"/>
          </p:cNvPicPr>
          <p:nvPr/>
        </p:nvPicPr>
        <p:blipFill>
          <a:blip r:embed="rId1"/>
          <a:srcRect/>
          <a:stretch>
            <a:fillRect/>
          </a:stretch>
        </p:blipFill>
        <p:spPr bwMode="auto">
          <a:xfrm>
            <a:off x="0" y="41203"/>
            <a:ext cx="3266508" cy="836696"/>
          </a:xfrm>
          <a:prstGeom prst="rect">
            <a:avLst/>
          </a:prstGeom>
          <a:noFill/>
          <a:ln>
            <a:noFill/>
          </a:ln>
        </p:spPr>
      </p:pic>
      <p:pic>
        <p:nvPicPr>
          <p:cNvPr id="2097153" name="图片 11"/>
          <p:cNvPicPr>
            <a:picLocks noChangeAspect="1"/>
          </p:cNvPicPr>
          <p:nvPr/>
        </p:nvPicPr>
        <p:blipFill>
          <a:blip r:embed="rId2"/>
          <a:srcRect/>
          <a:stretch>
            <a:fillRect/>
          </a:stretch>
        </p:blipFill>
        <p:spPr bwMode="auto">
          <a:xfrm>
            <a:off x="8292859" y="119669"/>
            <a:ext cx="3899141" cy="718771"/>
          </a:xfrm>
          <a:prstGeom prst="rect">
            <a:avLst/>
          </a:prstGeom>
          <a:noFill/>
          <a:ln>
            <a:noFill/>
          </a:ln>
        </p:spPr>
      </p:pic>
      <p:pic>
        <p:nvPicPr>
          <p:cNvPr id="2097154" name="图片 15"/>
          <p:cNvPicPr>
            <a:picLocks noChangeAspect="1"/>
          </p:cNvPicPr>
          <p:nvPr/>
        </p:nvPicPr>
        <p:blipFill>
          <a:blip r:embed="rId3" cstate="print"/>
          <a:srcRect t="41238" b="27599"/>
          <a:stretch>
            <a:fillRect/>
          </a:stretch>
        </p:blipFill>
        <p:spPr bwMode="auto">
          <a:xfrm>
            <a:off x="847" y="877993"/>
            <a:ext cx="12191153" cy="2707640"/>
          </a:xfrm>
          <a:prstGeom prst="rect">
            <a:avLst/>
          </a:prstGeom>
          <a:noFill/>
          <a:ln w="9525">
            <a:noFill/>
            <a:miter lim="800000"/>
            <a:headEnd/>
            <a:tailEnd/>
          </a:ln>
        </p:spPr>
      </p:pic>
      <p:cxnSp>
        <p:nvCxnSpPr>
          <p:cNvPr id="10" name="直接连接符 9"/>
          <p:cNvCxnSpPr/>
          <p:nvPr/>
        </p:nvCxnSpPr>
        <p:spPr>
          <a:xfrm>
            <a:off x="1096453" y="4608647"/>
            <a:ext cx="10045984" cy="0"/>
          </a:xfrm>
          <a:prstGeom prst="line">
            <a:avLst/>
          </a:prstGeom>
          <a:ln w="63500">
            <a:gradFill flip="none" rotWithShape="1">
              <a:gsLst>
                <a:gs pos="0">
                  <a:srgbClr val="D0E0DF"/>
                </a:gs>
                <a:gs pos="52000">
                  <a:srgbClr val="4C6969"/>
                </a:gs>
                <a:gs pos="100000">
                  <a:srgbClr val="D0E0DF"/>
                </a:gs>
              </a:gsLst>
              <a:lin ang="0" scaled="1"/>
              <a:tileRect/>
            </a:gradFill>
          </a:ln>
        </p:spPr>
        <p:style>
          <a:lnRef idx="1">
            <a:schemeClr val="accent3"/>
          </a:lnRef>
          <a:fillRef idx="0">
            <a:schemeClr val="accent3"/>
          </a:fillRef>
          <a:effectRef idx="0">
            <a:schemeClr val="accent3"/>
          </a:effectRef>
          <a:fontRef idx="minor">
            <a:schemeClr val="tx1"/>
          </a:fontRef>
        </p:style>
      </p:cxnSp>
      <p:sp>
        <p:nvSpPr>
          <p:cNvPr id="11" name="标题 1"/>
          <p:cNvSpPr txBox="1"/>
          <p:nvPr/>
        </p:nvSpPr>
        <p:spPr bwMode="auto">
          <a:xfrm>
            <a:off x="-88183" y="3429000"/>
            <a:ext cx="12191999" cy="103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en-US" altLang="zh-CN" sz="3735" b="1" dirty="0">
                <a:latin typeface="微软雅黑" panose="020B0503020204020204" charset="-122"/>
                <a:ea typeface="微软雅黑" panose="020B0503020204020204" charset="-122"/>
              </a:rPr>
              <a:t>Part 2-1:  Camera’s net - Image P</a:t>
            </a:r>
            <a:r>
              <a:rPr lang="en-US" altLang="zh-CN" sz="3735" b="1" dirty="0">
                <a:latin typeface="微软雅黑" panose="020B0503020204020204" charset="-122"/>
                <a:ea typeface="微软雅黑" panose="020B0503020204020204" charset="-122"/>
              </a:rPr>
              <a:t>reprocessing</a:t>
            </a:r>
            <a:endParaRPr lang="en-US" altLang="zh-CN" sz="3735" b="1" dirty="0">
              <a:latin typeface="微软雅黑" panose="020B0503020204020204" charset="-122"/>
              <a:ea typeface="微软雅黑" panose="020B0503020204020204"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3847" cy="583565"/>
          </a:xfrm>
          <a:prstGeom prst="rect">
            <a:avLst/>
          </a:prstGeom>
          <a:noFill/>
        </p:spPr>
        <p:txBody>
          <a:bodyPr wrap="square" rtlCol="0">
            <a:spAutoFit/>
          </a:bodyPr>
          <a:lstStyle/>
          <a:p>
            <a:r>
              <a:rPr lang="en-US" altLang="zh-CN" sz="3200" b="1" dirty="0">
                <a:sym typeface="+mn-ea"/>
              </a:rPr>
              <a:t>SR(Super Resolution) method</a:t>
            </a:r>
            <a:endParaRPr lang="en-US" altLang="zh-CN" sz="3200" b="1" dirty="0">
              <a:sym typeface="+mn-ea"/>
            </a:endParaRPr>
          </a:p>
        </p:txBody>
      </p:sp>
      <p:sp>
        <p:nvSpPr>
          <p:cNvPr id="15" name="文本框 14"/>
          <p:cNvSpPr txBox="1"/>
          <p:nvPr/>
        </p:nvSpPr>
        <p:spPr>
          <a:xfrm>
            <a:off x="7661275" y="2275840"/>
            <a:ext cx="4155440" cy="2306955"/>
          </a:xfrm>
          <a:prstGeom prst="rect">
            <a:avLst/>
          </a:prstGeom>
          <a:noFill/>
        </p:spPr>
        <p:txBody>
          <a:bodyPr wrap="square" rtlCol="0">
            <a:spAutoFit/>
          </a:bodyPr>
          <a:p>
            <a:r>
              <a:rPr sz="2400"/>
              <a:t>利用有关光学知识从图像中恢复图像细节和其他数据信息的过程。</a:t>
            </a:r>
            <a:endParaRPr sz="2400"/>
          </a:p>
          <a:p>
            <a:endParaRPr sz="2400"/>
          </a:p>
          <a:p>
            <a:r>
              <a:rPr sz="2400"/>
              <a:t>简单来说，就是提高图像的分辨率，防止图像质量下降。</a:t>
            </a:r>
            <a:endParaRPr sz="2400"/>
          </a:p>
        </p:txBody>
      </p:sp>
      <p:pic>
        <p:nvPicPr>
          <p:cNvPr id="2" name="图片 1"/>
          <p:cNvPicPr>
            <a:picLocks noChangeAspect="1"/>
          </p:cNvPicPr>
          <p:nvPr/>
        </p:nvPicPr>
        <p:blipFill>
          <a:blip r:embed="rId2"/>
          <a:stretch>
            <a:fillRect/>
          </a:stretch>
        </p:blipFill>
        <p:spPr>
          <a:xfrm>
            <a:off x="311785" y="1289685"/>
            <a:ext cx="7410450" cy="4737100"/>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4693" cy="583565"/>
          </a:xfrm>
          <a:prstGeom prst="rect">
            <a:avLst/>
          </a:prstGeom>
          <a:noFill/>
        </p:spPr>
        <p:txBody>
          <a:bodyPr wrap="square" rtlCol="0">
            <a:spAutoFit/>
          </a:bodyPr>
          <a:lstStyle/>
          <a:p>
            <a:r>
              <a:rPr lang="en-US" altLang="zh-CN" sz="3200" b="1" dirty="0"/>
              <a:t> Camera Lens Super-Resolution</a:t>
            </a:r>
            <a:endParaRPr lang="en-US" altLang="zh-CN" sz="3200" b="1" dirty="0"/>
          </a:p>
        </p:txBody>
      </p:sp>
      <p:sp>
        <p:nvSpPr>
          <p:cNvPr id="2" name="文本框 1"/>
          <p:cNvSpPr txBox="1"/>
          <p:nvPr/>
        </p:nvSpPr>
        <p:spPr>
          <a:xfrm>
            <a:off x="309880" y="1063413"/>
            <a:ext cx="8784167" cy="2306955"/>
          </a:xfrm>
          <a:prstGeom prst="rect">
            <a:avLst/>
          </a:prstGeom>
          <a:noFill/>
        </p:spPr>
        <p:txBody>
          <a:bodyPr wrap="square" rtlCol="0">
            <a:spAutoFit/>
          </a:bodyPr>
          <a:p>
            <a:r>
              <a:rPr lang="zh-CN" altLang="en-US" sz="2400"/>
              <a:t># </a:t>
            </a:r>
            <a:r>
              <a:rPr lang="en-US" altLang="zh-CN" sz="2400"/>
              <a:t>Paper Abstract</a:t>
            </a:r>
            <a:r>
              <a:rPr lang="zh-CN" altLang="en-US" sz="2400"/>
              <a:t>：</a:t>
            </a:r>
            <a:endParaRPr lang="zh-CN" altLang="en-US" sz="2400"/>
          </a:p>
          <a:p>
            <a:endParaRPr lang="zh-CN" altLang="en-US" sz="2400"/>
          </a:p>
          <a:p>
            <a:r>
              <a:rPr lang="zh-CN" altLang="en-US" sz="2400"/>
              <a:t>1. </a:t>
            </a:r>
            <a:r>
              <a:rPr lang="en-US" altLang="zh-CN" sz="2400"/>
              <a:t>Provenance</a:t>
            </a:r>
            <a:r>
              <a:rPr lang="zh-CN" altLang="en-US" sz="2400"/>
              <a:t>：</a:t>
            </a:r>
            <a:r>
              <a:rPr lang="en-US" sz="2400"/>
              <a:t>CVPR 2019</a:t>
            </a:r>
            <a:endParaRPr lang="zh-CN" altLang="en-US" sz="2400"/>
          </a:p>
          <a:p>
            <a:r>
              <a:rPr lang="zh-CN" altLang="en-US" sz="2400"/>
              <a:t>2. </a:t>
            </a:r>
            <a:r>
              <a:rPr lang="en-US" altLang="zh-CN" sz="2400"/>
              <a:t>Author</a:t>
            </a:r>
            <a:r>
              <a:rPr lang="zh-CN" altLang="en-US" sz="2400"/>
              <a:t>：</a:t>
            </a:r>
            <a:endParaRPr lang="zh-CN" altLang="en-US" sz="2400"/>
          </a:p>
          <a:p>
            <a:endParaRPr lang="zh-CN" altLang="en-US" sz="2400"/>
          </a:p>
          <a:p>
            <a:r>
              <a:rPr lang="zh-CN" altLang="en-US" sz="2400"/>
              <a:t>3. </a:t>
            </a:r>
            <a:r>
              <a:rPr lang="en-US" altLang="zh-CN" sz="2400"/>
              <a:t>Cites</a:t>
            </a:r>
            <a:r>
              <a:rPr lang="zh-CN" altLang="en-US" sz="2400"/>
              <a:t>：</a:t>
            </a:r>
            <a:r>
              <a:rPr lang="en-US" altLang="zh-CN" sz="2400"/>
              <a:t>114 </a:t>
            </a:r>
            <a:endParaRPr lang="zh-CN" altLang="en-US" sz="2400"/>
          </a:p>
        </p:txBody>
      </p:sp>
      <p:pic>
        <p:nvPicPr>
          <p:cNvPr id="6" name="图片 5"/>
          <p:cNvPicPr>
            <a:picLocks noChangeAspect="1"/>
          </p:cNvPicPr>
          <p:nvPr/>
        </p:nvPicPr>
        <p:blipFill>
          <a:blip r:embed="rId2"/>
          <a:stretch>
            <a:fillRect/>
          </a:stretch>
        </p:blipFill>
        <p:spPr>
          <a:xfrm>
            <a:off x="4083685" y="1289050"/>
            <a:ext cx="6905413" cy="685800"/>
          </a:xfrm>
          <a:prstGeom prst="rect">
            <a:avLst/>
          </a:prstGeom>
        </p:spPr>
      </p:pic>
      <p:pic>
        <p:nvPicPr>
          <p:cNvPr id="8" name="图片 7"/>
          <p:cNvPicPr>
            <a:picLocks noChangeAspect="1"/>
          </p:cNvPicPr>
          <p:nvPr/>
        </p:nvPicPr>
        <p:blipFill>
          <a:blip r:embed="rId3"/>
          <a:stretch>
            <a:fillRect/>
          </a:stretch>
        </p:blipFill>
        <p:spPr>
          <a:xfrm>
            <a:off x="3869690" y="2277110"/>
            <a:ext cx="7745730" cy="4377690"/>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 Camera Lens Super-Resolution</a:t>
            </a:r>
            <a:endParaRPr lang="en-US" altLang="zh-CN" sz="3200" b="1" dirty="0"/>
          </a:p>
        </p:txBody>
      </p:sp>
      <p:pic>
        <p:nvPicPr>
          <p:cNvPr id="5" name="图片 4"/>
          <p:cNvPicPr>
            <a:picLocks noChangeAspect="1"/>
          </p:cNvPicPr>
          <p:nvPr/>
        </p:nvPicPr>
        <p:blipFill>
          <a:blip r:embed="rId2"/>
          <a:stretch>
            <a:fillRect/>
          </a:stretch>
        </p:blipFill>
        <p:spPr>
          <a:xfrm>
            <a:off x="141393" y="1240367"/>
            <a:ext cx="7010400" cy="4631267"/>
          </a:xfrm>
          <a:prstGeom prst="rect">
            <a:avLst/>
          </a:prstGeom>
        </p:spPr>
      </p:pic>
      <p:sp>
        <p:nvSpPr>
          <p:cNvPr id="8" name="文本框 7"/>
          <p:cNvSpPr txBox="1"/>
          <p:nvPr/>
        </p:nvSpPr>
        <p:spPr>
          <a:xfrm>
            <a:off x="7683500" y="1949027"/>
            <a:ext cx="4367953" cy="829945"/>
          </a:xfrm>
          <a:prstGeom prst="rect">
            <a:avLst/>
          </a:prstGeom>
          <a:noFill/>
        </p:spPr>
        <p:txBody>
          <a:bodyPr wrap="square" rtlCol="0">
            <a:spAutoFit/>
          </a:bodyPr>
          <a:p>
            <a:r>
              <a:rPr lang="zh-CN" altLang="en-US" sz="2400"/>
              <a:t>Long focal length/short distance</a:t>
            </a:r>
            <a:r>
              <a:rPr lang="en-US" altLang="zh-CN" sz="2400"/>
              <a:t> : Ground truth</a:t>
            </a:r>
            <a:endParaRPr lang="en-US" altLang="zh-CN" sz="2400"/>
          </a:p>
        </p:txBody>
      </p:sp>
      <p:sp>
        <p:nvSpPr>
          <p:cNvPr id="9" name="文本框 8"/>
          <p:cNvSpPr txBox="1"/>
          <p:nvPr/>
        </p:nvSpPr>
        <p:spPr>
          <a:xfrm>
            <a:off x="7747847" y="3355340"/>
            <a:ext cx="4444153" cy="829945"/>
          </a:xfrm>
          <a:prstGeom prst="rect">
            <a:avLst/>
          </a:prstGeom>
          <a:noFill/>
        </p:spPr>
        <p:txBody>
          <a:bodyPr wrap="square" rtlCol="0">
            <a:spAutoFit/>
          </a:bodyPr>
          <a:p>
            <a:r>
              <a:rPr lang="en-US" altLang="zh-CN" sz="2400"/>
              <a:t>Low focal length/long distance : </a:t>
            </a:r>
            <a:r>
              <a:rPr lang="zh-CN" altLang="en-US" sz="2400"/>
              <a:t>Pairing object</a:t>
            </a:r>
            <a:endParaRPr lang="zh-CN" altLang="en-US" sz="2400"/>
          </a:p>
        </p:txBody>
      </p:sp>
      <p:sp>
        <p:nvSpPr>
          <p:cNvPr id="10" name="文本框 9"/>
          <p:cNvSpPr txBox="1"/>
          <p:nvPr/>
        </p:nvSpPr>
        <p:spPr>
          <a:xfrm>
            <a:off x="417407" y="1090507"/>
            <a:ext cx="4064000" cy="460375"/>
          </a:xfrm>
          <a:prstGeom prst="rect">
            <a:avLst/>
          </a:prstGeom>
          <a:noFill/>
        </p:spPr>
        <p:txBody>
          <a:bodyPr wrap="square" rtlCol="0">
            <a:spAutoFit/>
          </a:bodyPr>
          <a:p>
            <a:r>
              <a:rPr lang="zh-CN" altLang="en-US" sz="2400"/>
              <a:t>True paired data</a:t>
            </a:r>
            <a:r>
              <a:rPr lang="en-US" altLang="zh-CN" sz="2400"/>
              <a:t> :</a:t>
            </a:r>
            <a:endParaRPr lang="en-US" altLang="zh-CN" sz="240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Problem summary</a:t>
            </a:r>
            <a:endParaRPr lang="en-US" altLang="zh-CN" sz="3200" b="1" dirty="0"/>
          </a:p>
        </p:txBody>
      </p:sp>
      <p:pic>
        <p:nvPicPr>
          <p:cNvPr id="3" name="图片 2"/>
          <p:cNvPicPr>
            <a:picLocks noChangeAspect="1"/>
          </p:cNvPicPr>
          <p:nvPr/>
        </p:nvPicPr>
        <p:blipFill>
          <a:blip r:embed="rId2"/>
          <a:stretch>
            <a:fillRect/>
          </a:stretch>
        </p:blipFill>
        <p:spPr>
          <a:xfrm>
            <a:off x="-157480" y="1199727"/>
            <a:ext cx="5757333" cy="829733"/>
          </a:xfrm>
          <a:prstGeom prst="rect">
            <a:avLst/>
          </a:prstGeom>
        </p:spPr>
      </p:pic>
      <p:pic>
        <p:nvPicPr>
          <p:cNvPr id="6" name="图片 5"/>
          <p:cNvPicPr>
            <a:picLocks noChangeAspect="1"/>
          </p:cNvPicPr>
          <p:nvPr/>
        </p:nvPicPr>
        <p:blipFill>
          <a:blip r:embed="rId3"/>
          <a:stretch>
            <a:fillRect/>
          </a:stretch>
        </p:blipFill>
        <p:spPr>
          <a:xfrm>
            <a:off x="6861387" y="1343660"/>
            <a:ext cx="4700693" cy="541867"/>
          </a:xfrm>
          <a:prstGeom prst="rect">
            <a:avLst/>
          </a:prstGeom>
        </p:spPr>
      </p:pic>
      <p:cxnSp>
        <p:nvCxnSpPr>
          <p:cNvPr id="8" name="直接箭头连接符 7"/>
          <p:cNvCxnSpPr>
            <a:stCxn id="3" idx="3"/>
            <a:endCxn id="6" idx="1"/>
          </p:cNvCxnSpPr>
          <p:nvPr/>
        </p:nvCxnSpPr>
        <p:spPr>
          <a:xfrm>
            <a:off x="5599853" y="1614593"/>
            <a:ext cx="12615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500380" y="2607733"/>
            <a:ext cx="4640580" cy="491067"/>
          </a:xfrm>
          <a:prstGeom prst="rect">
            <a:avLst/>
          </a:prstGeom>
        </p:spPr>
      </p:pic>
      <p:pic>
        <p:nvPicPr>
          <p:cNvPr id="10" name="图片 9"/>
          <p:cNvPicPr>
            <a:picLocks noChangeAspect="1"/>
          </p:cNvPicPr>
          <p:nvPr/>
        </p:nvPicPr>
        <p:blipFill>
          <a:blip r:embed="rId5"/>
          <a:stretch>
            <a:fillRect/>
          </a:stretch>
        </p:blipFill>
        <p:spPr>
          <a:xfrm>
            <a:off x="500380" y="3556847"/>
            <a:ext cx="4640580" cy="523240"/>
          </a:xfrm>
          <a:prstGeom prst="rect">
            <a:avLst/>
          </a:prstGeom>
        </p:spPr>
      </p:pic>
      <p:pic>
        <p:nvPicPr>
          <p:cNvPr id="11" name="图片 10"/>
          <p:cNvPicPr>
            <a:picLocks noChangeAspect="1"/>
          </p:cNvPicPr>
          <p:nvPr/>
        </p:nvPicPr>
        <p:blipFill>
          <a:blip r:embed="rId6"/>
          <a:stretch>
            <a:fillRect/>
          </a:stretch>
        </p:blipFill>
        <p:spPr>
          <a:xfrm>
            <a:off x="5599853" y="2888827"/>
            <a:ext cx="6206913" cy="668020"/>
          </a:xfrm>
          <a:prstGeom prst="rect">
            <a:avLst/>
          </a:prstGeom>
        </p:spPr>
      </p:pic>
      <p:pic>
        <p:nvPicPr>
          <p:cNvPr id="12" name="图片 11"/>
          <p:cNvPicPr>
            <a:picLocks noChangeAspect="1"/>
          </p:cNvPicPr>
          <p:nvPr/>
        </p:nvPicPr>
        <p:blipFill>
          <a:blip r:embed="rId7"/>
          <a:stretch>
            <a:fillRect/>
          </a:stretch>
        </p:blipFill>
        <p:spPr>
          <a:xfrm>
            <a:off x="0" y="4830445"/>
            <a:ext cx="7202593" cy="1054100"/>
          </a:xfrm>
          <a:prstGeom prst="rect">
            <a:avLst/>
          </a:prstGeom>
        </p:spPr>
      </p:pic>
      <p:pic>
        <p:nvPicPr>
          <p:cNvPr id="2" name="图片 1"/>
          <p:cNvPicPr>
            <a:picLocks noChangeAspect="1"/>
          </p:cNvPicPr>
          <p:nvPr>
            <p:custDataLst>
              <p:tags r:id="rId8"/>
            </p:custDataLst>
          </p:nvPr>
        </p:nvPicPr>
        <p:blipFill>
          <a:blip r:embed="rId9"/>
          <a:stretch>
            <a:fillRect/>
          </a:stretch>
        </p:blipFill>
        <p:spPr>
          <a:xfrm>
            <a:off x="6965315" y="4987925"/>
            <a:ext cx="4841240" cy="738505"/>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Creating a dataset——City 100</a:t>
            </a:r>
            <a:endParaRPr lang="en-US" altLang="zh-CN" sz="3200" b="1" dirty="0"/>
          </a:p>
        </p:txBody>
      </p:sp>
      <p:pic>
        <p:nvPicPr>
          <p:cNvPr id="3" name="图片 2"/>
          <p:cNvPicPr>
            <a:picLocks noChangeAspect="1"/>
          </p:cNvPicPr>
          <p:nvPr/>
        </p:nvPicPr>
        <p:blipFill>
          <a:blip r:embed="rId2"/>
          <a:stretch>
            <a:fillRect/>
          </a:stretch>
        </p:blipFill>
        <p:spPr>
          <a:xfrm>
            <a:off x="512445" y="1490980"/>
            <a:ext cx="11538585" cy="4382135"/>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Obvious alignment problems </a:t>
            </a:r>
            <a:endParaRPr lang="en-US" altLang="zh-CN" sz="3200" b="1" dirty="0"/>
          </a:p>
        </p:txBody>
      </p:sp>
      <p:sp>
        <p:nvSpPr>
          <p:cNvPr id="3" name="文本框 2"/>
          <p:cNvSpPr txBox="1"/>
          <p:nvPr/>
        </p:nvSpPr>
        <p:spPr>
          <a:xfrm>
            <a:off x="480060" y="4459393"/>
            <a:ext cx="6096000" cy="460375"/>
          </a:xfrm>
          <a:prstGeom prst="rect">
            <a:avLst/>
          </a:prstGeom>
          <a:noFill/>
        </p:spPr>
        <p:txBody>
          <a:bodyPr wrap="square" rtlCol="0" anchor="t">
            <a:spAutoFit/>
          </a:bodyPr>
          <a:p>
            <a:r>
              <a:rPr lang="zh-CN" altLang="en-US" sz="2400"/>
              <a:t>3. </a:t>
            </a:r>
            <a:r>
              <a:rPr lang="en-US" altLang="zh-CN" sz="2400"/>
              <a:t>C</a:t>
            </a:r>
            <a:r>
              <a:rPr lang="zh-CN" altLang="en-US" sz="2400"/>
              <a:t>olor mismatching</a:t>
            </a:r>
            <a:endParaRPr lang="zh-CN" altLang="en-US" sz="2400"/>
          </a:p>
        </p:txBody>
      </p:sp>
      <p:sp>
        <p:nvSpPr>
          <p:cNvPr id="5" name="文本框 4"/>
          <p:cNvSpPr txBox="1"/>
          <p:nvPr/>
        </p:nvSpPr>
        <p:spPr>
          <a:xfrm>
            <a:off x="480060" y="1213273"/>
            <a:ext cx="4064000" cy="460375"/>
          </a:xfrm>
          <a:prstGeom prst="rect">
            <a:avLst/>
          </a:prstGeom>
          <a:noFill/>
        </p:spPr>
        <p:txBody>
          <a:bodyPr wrap="square" rtlCol="0">
            <a:spAutoFit/>
          </a:bodyPr>
          <a:p>
            <a:r>
              <a:rPr lang="en-US" altLang="zh-CN" sz="2400"/>
              <a:t>1. S</a:t>
            </a:r>
            <a:r>
              <a:rPr lang="zh-CN" altLang="en-US" sz="2400">
                <a:sym typeface="+mn-ea"/>
              </a:rPr>
              <a:t>patial misalignment</a:t>
            </a:r>
            <a:r>
              <a:rPr lang="en-US" altLang="zh-CN" sz="2400"/>
              <a:t> </a:t>
            </a:r>
            <a:endParaRPr lang="en-US" altLang="zh-CN" sz="2400"/>
          </a:p>
        </p:txBody>
      </p:sp>
      <p:sp>
        <p:nvSpPr>
          <p:cNvPr id="6" name="文本框 5"/>
          <p:cNvSpPr txBox="1"/>
          <p:nvPr/>
        </p:nvSpPr>
        <p:spPr>
          <a:xfrm>
            <a:off x="480060" y="2040467"/>
            <a:ext cx="11501967" cy="460375"/>
          </a:xfrm>
          <a:prstGeom prst="rect">
            <a:avLst/>
          </a:prstGeom>
          <a:noFill/>
        </p:spPr>
        <p:txBody>
          <a:bodyPr wrap="square" rtlCol="0">
            <a:spAutoFit/>
          </a:bodyPr>
          <a:p>
            <a:r>
              <a:rPr lang="zh-CN" altLang="en-US" sz="2400"/>
              <a:t>The LR image is shifted by interpolation and the alignment result is obtained</a:t>
            </a:r>
            <a:endParaRPr lang="zh-CN" altLang="en-US" sz="2400"/>
          </a:p>
        </p:txBody>
      </p:sp>
      <p:sp>
        <p:nvSpPr>
          <p:cNvPr id="14" name="文本框 13"/>
          <p:cNvSpPr txBox="1"/>
          <p:nvPr/>
        </p:nvSpPr>
        <p:spPr>
          <a:xfrm>
            <a:off x="480060" y="2867660"/>
            <a:ext cx="4064000" cy="460375"/>
          </a:xfrm>
          <a:prstGeom prst="rect">
            <a:avLst/>
          </a:prstGeom>
          <a:noFill/>
        </p:spPr>
        <p:txBody>
          <a:bodyPr wrap="square" rtlCol="0">
            <a:spAutoFit/>
          </a:bodyPr>
          <a:p>
            <a:r>
              <a:rPr lang="zh-CN" altLang="en-US" sz="2400">
                <a:sym typeface="+mn-ea"/>
              </a:rPr>
              <a:t>2.</a:t>
            </a:r>
            <a:r>
              <a:rPr lang="en-US" altLang="zh-CN" sz="2400">
                <a:sym typeface="+mn-ea"/>
              </a:rPr>
              <a:t> I</a:t>
            </a:r>
            <a:r>
              <a:rPr lang="zh-CN" altLang="en-US" sz="2400">
                <a:sym typeface="+mn-ea"/>
              </a:rPr>
              <a:t>ntensity variation</a:t>
            </a:r>
            <a:endParaRPr lang="zh-CN" altLang="en-US" sz="2400"/>
          </a:p>
        </p:txBody>
      </p:sp>
      <p:pic>
        <p:nvPicPr>
          <p:cNvPr id="15" name="图片 14"/>
          <p:cNvPicPr>
            <a:picLocks noChangeAspect="1"/>
          </p:cNvPicPr>
          <p:nvPr/>
        </p:nvPicPr>
        <p:blipFill>
          <a:blip r:embed="rId2"/>
          <a:stretch>
            <a:fillRect/>
          </a:stretch>
        </p:blipFill>
        <p:spPr>
          <a:xfrm>
            <a:off x="6311900" y="3972560"/>
            <a:ext cx="5304367" cy="2644140"/>
          </a:xfrm>
          <a:prstGeom prst="rect">
            <a:avLst/>
          </a:prstGeom>
        </p:spPr>
      </p:pic>
      <p:sp>
        <p:nvSpPr>
          <p:cNvPr id="16" name="文本框 15"/>
          <p:cNvSpPr txBox="1"/>
          <p:nvPr/>
        </p:nvSpPr>
        <p:spPr>
          <a:xfrm>
            <a:off x="480060" y="3429000"/>
            <a:ext cx="11727180" cy="829945"/>
          </a:xfrm>
          <a:prstGeom prst="rect">
            <a:avLst/>
          </a:prstGeom>
          <a:noFill/>
        </p:spPr>
        <p:txBody>
          <a:bodyPr wrap="square" rtlCol="0">
            <a:spAutoFit/>
          </a:bodyPr>
          <a:p>
            <a:r>
              <a:rPr lang="zh-CN" altLang="en-US" sz="2400"/>
              <a:t>The intensity change is modeled as a deviation in the DC component of the image and estimated by averaging the pixel intensity throughout the image</a:t>
            </a:r>
            <a:endParaRPr lang="zh-CN" altLang="en-US" sz="2400"/>
          </a:p>
        </p:txBody>
      </p:sp>
      <p:sp>
        <p:nvSpPr>
          <p:cNvPr id="17" name="文本框 16"/>
          <p:cNvSpPr txBox="1"/>
          <p:nvPr/>
        </p:nvSpPr>
        <p:spPr>
          <a:xfrm>
            <a:off x="480060" y="5186680"/>
            <a:ext cx="6096000" cy="829945"/>
          </a:xfrm>
          <a:prstGeom prst="rect">
            <a:avLst/>
          </a:prstGeom>
          <a:noFill/>
        </p:spPr>
        <p:txBody>
          <a:bodyPr wrap="square" rtlCol="0" anchor="t">
            <a:spAutoFit/>
          </a:bodyPr>
          <a:p>
            <a:r>
              <a:rPr lang="zh-CN" altLang="en-US" sz="2400"/>
              <a:t>Color checkerboard was used to calibrate the fitting polynomial parameters</a:t>
            </a:r>
            <a:endParaRPr lang="zh-CN" altLang="en-US" sz="2400"/>
          </a:p>
        </p:txBody>
      </p:sp>
      <p:pic>
        <p:nvPicPr>
          <p:cNvPr id="2" name="图片 1"/>
          <p:cNvPicPr>
            <a:picLocks noChangeAspect="1"/>
          </p:cNvPicPr>
          <p:nvPr/>
        </p:nvPicPr>
        <p:blipFill>
          <a:blip r:embed="rId3"/>
          <a:stretch>
            <a:fillRect/>
          </a:stretch>
        </p:blipFill>
        <p:spPr>
          <a:xfrm>
            <a:off x="5444490" y="1154430"/>
            <a:ext cx="5619115" cy="885825"/>
          </a:xfrm>
          <a:prstGeom prst="rect">
            <a:avLst/>
          </a:prstGeom>
        </p:spPr>
      </p:pic>
      <p:pic>
        <p:nvPicPr>
          <p:cNvPr id="8" name="图片 7"/>
          <p:cNvPicPr>
            <a:picLocks noChangeAspect="1"/>
          </p:cNvPicPr>
          <p:nvPr/>
        </p:nvPicPr>
        <p:blipFill>
          <a:blip r:embed="rId4"/>
          <a:stretch>
            <a:fillRect/>
          </a:stretch>
        </p:blipFill>
        <p:spPr>
          <a:xfrm>
            <a:off x="6113780" y="2363470"/>
            <a:ext cx="4575810" cy="4378960"/>
          </a:xfrm>
          <a:prstGeom prst="rect">
            <a:avLst/>
          </a:prstGeom>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Experiment Outcome</a:t>
            </a:r>
            <a:endParaRPr lang="en-US" altLang="zh-CN" sz="3200" b="1" dirty="0"/>
          </a:p>
        </p:txBody>
      </p:sp>
      <p:pic>
        <p:nvPicPr>
          <p:cNvPr id="3" name="图片 2"/>
          <p:cNvPicPr>
            <a:picLocks noChangeAspect="1"/>
          </p:cNvPicPr>
          <p:nvPr/>
        </p:nvPicPr>
        <p:blipFill>
          <a:blip r:embed="rId2"/>
          <a:stretch>
            <a:fillRect/>
          </a:stretch>
        </p:blipFill>
        <p:spPr>
          <a:xfrm>
            <a:off x="237067" y="1255607"/>
            <a:ext cx="11717867" cy="3527213"/>
          </a:xfrm>
          <a:prstGeom prst="rect">
            <a:avLst/>
          </a:prstGeom>
        </p:spPr>
      </p:pic>
      <p:pic>
        <p:nvPicPr>
          <p:cNvPr id="5" name="图片 4"/>
          <p:cNvPicPr>
            <a:picLocks noChangeAspect="1"/>
          </p:cNvPicPr>
          <p:nvPr/>
        </p:nvPicPr>
        <p:blipFill>
          <a:blip r:embed="rId3"/>
          <a:stretch>
            <a:fillRect/>
          </a:stretch>
        </p:blipFill>
        <p:spPr>
          <a:xfrm>
            <a:off x="1117600" y="2618740"/>
            <a:ext cx="10331873" cy="2681393"/>
          </a:xfrm>
          <a:prstGeom prst="rect">
            <a:avLst/>
          </a:prstGeom>
        </p:spPr>
      </p:pic>
      <p:pic>
        <p:nvPicPr>
          <p:cNvPr id="6" name="图片 5"/>
          <p:cNvPicPr>
            <a:picLocks noChangeAspect="1"/>
          </p:cNvPicPr>
          <p:nvPr/>
        </p:nvPicPr>
        <p:blipFill>
          <a:blip r:embed="rId4"/>
          <a:stretch>
            <a:fillRect/>
          </a:stretch>
        </p:blipFill>
        <p:spPr>
          <a:xfrm>
            <a:off x="905933" y="431800"/>
            <a:ext cx="10380133" cy="5994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up)">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 MUTR3D</a:t>
            </a:r>
            <a:r>
              <a:rPr lang="en-US" altLang="zh-CN" sz="3200" b="1" dirty="0"/>
              <a:t>’s advantages &amp; disadvantages</a:t>
            </a:r>
            <a:endParaRPr lang="en-US" altLang="zh-CN" sz="3200" b="1" dirty="0"/>
          </a:p>
        </p:txBody>
      </p:sp>
      <p:sp>
        <p:nvSpPr>
          <p:cNvPr id="2" name="文本框 1"/>
          <p:cNvSpPr txBox="1"/>
          <p:nvPr/>
        </p:nvSpPr>
        <p:spPr>
          <a:xfrm>
            <a:off x="361527" y="831215"/>
            <a:ext cx="3049693" cy="748030"/>
          </a:xfrm>
          <a:prstGeom prst="rect">
            <a:avLst/>
          </a:prstGeom>
          <a:noFill/>
        </p:spPr>
        <p:txBody>
          <a:bodyPr wrap="square" rtlCol="0">
            <a:spAutoFit/>
          </a:bodyPr>
          <a:p>
            <a:r>
              <a:rPr lang="en-US" altLang="zh-CN" sz="4265"/>
              <a:t>Advantage</a:t>
            </a:r>
            <a:endParaRPr lang="en-US" altLang="zh-CN" sz="4265"/>
          </a:p>
        </p:txBody>
      </p:sp>
      <p:sp>
        <p:nvSpPr>
          <p:cNvPr id="3" name="文本框 2"/>
          <p:cNvSpPr txBox="1"/>
          <p:nvPr/>
        </p:nvSpPr>
        <p:spPr>
          <a:xfrm>
            <a:off x="287867" y="1472565"/>
            <a:ext cx="10341187" cy="2306955"/>
          </a:xfrm>
          <a:prstGeom prst="rect">
            <a:avLst/>
          </a:prstGeom>
          <a:noFill/>
        </p:spPr>
        <p:txBody>
          <a:bodyPr wrap="square" rtlCol="0">
            <a:spAutoFit/>
          </a:bodyPr>
          <a:p>
            <a:r>
              <a:rPr lang="en-US" altLang="zh-CN" sz="2400"/>
              <a:t>由于其良好的泛化能力，CameraSR作为一种先进的数字变焦工具，在真实成像系统中具有广泛的应用前景</a:t>
            </a:r>
            <a:endParaRPr lang="en-US" altLang="zh-CN" sz="2400"/>
          </a:p>
          <a:p>
            <a:endParaRPr lang="en-US" altLang="zh-CN" sz="2400"/>
          </a:p>
          <a:p>
            <a:r>
              <a:rPr lang="en-US" altLang="zh-CN" sz="2400"/>
              <a:t>对于LR观测，本文考虑了一个相对理想的无噪声条件。然而，噪声的影响是不可避免的，特别是在智能手机成像系统的小型传感器。</a:t>
            </a:r>
            <a:endParaRPr lang="en-US" altLang="zh-CN" sz="2400"/>
          </a:p>
          <a:p>
            <a:endParaRPr lang="en-US" altLang="zh-CN" sz="2400"/>
          </a:p>
        </p:txBody>
      </p:sp>
      <p:sp>
        <p:nvSpPr>
          <p:cNvPr id="6" name="文本框 5"/>
          <p:cNvSpPr txBox="1"/>
          <p:nvPr/>
        </p:nvSpPr>
        <p:spPr>
          <a:xfrm>
            <a:off x="3186642" y="912072"/>
            <a:ext cx="4310380" cy="748030"/>
          </a:xfrm>
          <a:prstGeom prst="rect">
            <a:avLst/>
          </a:prstGeom>
          <a:noFill/>
        </p:spPr>
        <p:txBody>
          <a:bodyPr wrap="square" rtlCol="0">
            <a:spAutoFit/>
          </a:bodyPr>
          <a:p>
            <a:r>
              <a:rPr lang="en-US" altLang="zh-CN" sz="4265"/>
              <a:t>Disadvantage</a:t>
            </a:r>
            <a:endParaRPr lang="en-US" altLang="zh-CN" sz="4265"/>
          </a:p>
        </p:txBody>
      </p:sp>
      <p:pic>
        <p:nvPicPr>
          <p:cNvPr id="5" name="图片 4"/>
          <p:cNvPicPr>
            <a:picLocks noChangeAspect="1"/>
          </p:cNvPicPr>
          <p:nvPr/>
        </p:nvPicPr>
        <p:blipFill>
          <a:blip r:embed="rId2"/>
          <a:stretch>
            <a:fillRect/>
          </a:stretch>
        </p:blipFill>
        <p:spPr>
          <a:xfrm>
            <a:off x="1789430" y="3403600"/>
            <a:ext cx="5403850" cy="345440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4693" cy="583565"/>
          </a:xfrm>
          <a:prstGeom prst="rect">
            <a:avLst/>
          </a:prstGeom>
          <a:noFill/>
        </p:spPr>
        <p:txBody>
          <a:bodyPr wrap="square" rtlCol="0">
            <a:spAutoFit/>
          </a:bodyPr>
          <a:lstStyle/>
          <a:p>
            <a:r>
              <a:rPr lang="en-US" altLang="zh-CN" sz="3200" b="1" dirty="0"/>
              <a:t> </a:t>
            </a:r>
            <a:r>
              <a:rPr lang="en-US" altLang="zh-CN" sz="3200" b="1" dirty="0">
                <a:sym typeface="+mn-ea"/>
              </a:rPr>
              <a:t>Zoom to Learn, Learn to Zoom</a:t>
            </a:r>
            <a:endParaRPr lang="en-US" altLang="zh-CN" sz="3200" b="1" dirty="0"/>
          </a:p>
        </p:txBody>
      </p:sp>
      <p:sp>
        <p:nvSpPr>
          <p:cNvPr id="2" name="文本框 1"/>
          <p:cNvSpPr txBox="1"/>
          <p:nvPr/>
        </p:nvSpPr>
        <p:spPr>
          <a:xfrm>
            <a:off x="309880" y="1274233"/>
            <a:ext cx="8784167" cy="2306955"/>
          </a:xfrm>
          <a:prstGeom prst="rect">
            <a:avLst/>
          </a:prstGeom>
          <a:noFill/>
        </p:spPr>
        <p:txBody>
          <a:bodyPr wrap="square" rtlCol="0">
            <a:spAutoFit/>
          </a:bodyPr>
          <a:p>
            <a:r>
              <a:rPr lang="zh-CN" altLang="en-US" sz="2400"/>
              <a:t># </a:t>
            </a:r>
            <a:r>
              <a:rPr lang="en-US" altLang="zh-CN" sz="2400"/>
              <a:t>Paper Abstract</a:t>
            </a:r>
            <a:r>
              <a:rPr lang="zh-CN" altLang="en-US" sz="2400"/>
              <a:t>：</a:t>
            </a:r>
            <a:endParaRPr lang="zh-CN" altLang="en-US" sz="2400"/>
          </a:p>
          <a:p>
            <a:endParaRPr lang="zh-CN" altLang="en-US" sz="2400"/>
          </a:p>
          <a:p>
            <a:r>
              <a:rPr lang="zh-CN" altLang="en-US" sz="2400"/>
              <a:t>1. </a:t>
            </a:r>
            <a:r>
              <a:rPr lang="en-US" altLang="zh-CN" sz="2400"/>
              <a:t>Provenance</a:t>
            </a:r>
            <a:r>
              <a:rPr lang="zh-CN" altLang="en-US" sz="2400"/>
              <a:t>：</a:t>
            </a:r>
            <a:r>
              <a:rPr lang="en-US" sz="2400"/>
              <a:t>CVPR 2019</a:t>
            </a:r>
            <a:endParaRPr lang="zh-CN" altLang="en-US" sz="2400"/>
          </a:p>
          <a:p>
            <a:r>
              <a:rPr lang="zh-CN" altLang="en-US" sz="2400"/>
              <a:t>2. </a:t>
            </a:r>
            <a:r>
              <a:rPr lang="en-US" altLang="zh-CN" sz="2400"/>
              <a:t>Author</a:t>
            </a:r>
            <a:r>
              <a:rPr lang="zh-CN" altLang="en-US" sz="2400"/>
              <a:t>：</a:t>
            </a:r>
            <a:endParaRPr lang="zh-CN" altLang="en-US" sz="2400"/>
          </a:p>
          <a:p>
            <a:endParaRPr lang="zh-CN" altLang="en-US" sz="2400"/>
          </a:p>
          <a:p>
            <a:r>
              <a:rPr lang="zh-CN" altLang="en-US" sz="2400"/>
              <a:t>3. </a:t>
            </a:r>
            <a:r>
              <a:rPr lang="en-US" altLang="zh-CN" sz="2400"/>
              <a:t>Cites</a:t>
            </a:r>
            <a:r>
              <a:rPr lang="zh-CN" altLang="en-US" sz="2400"/>
              <a:t>：</a:t>
            </a:r>
            <a:r>
              <a:rPr lang="en-US" altLang="zh-CN" sz="2400"/>
              <a:t>158</a:t>
            </a:r>
            <a:endParaRPr lang="zh-CN" altLang="en-US" sz="2400"/>
          </a:p>
        </p:txBody>
      </p:sp>
      <p:pic>
        <p:nvPicPr>
          <p:cNvPr id="3" name="图片 2"/>
          <p:cNvPicPr>
            <a:picLocks noChangeAspect="1"/>
          </p:cNvPicPr>
          <p:nvPr/>
        </p:nvPicPr>
        <p:blipFill>
          <a:blip r:embed="rId2"/>
          <a:stretch>
            <a:fillRect/>
          </a:stretch>
        </p:blipFill>
        <p:spPr>
          <a:xfrm>
            <a:off x="2005753" y="2460413"/>
            <a:ext cx="6048587" cy="621453"/>
          </a:xfrm>
          <a:prstGeom prst="rect">
            <a:avLst/>
          </a:prstGeom>
        </p:spPr>
      </p:pic>
      <p:pic>
        <p:nvPicPr>
          <p:cNvPr id="6" name="图片 5"/>
          <p:cNvPicPr>
            <a:picLocks noChangeAspect="1"/>
          </p:cNvPicPr>
          <p:nvPr/>
        </p:nvPicPr>
        <p:blipFill>
          <a:blip r:embed="rId3"/>
          <a:stretch>
            <a:fillRect/>
          </a:stretch>
        </p:blipFill>
        <p:spPr>
          <a:xfrm>
            <a:off x="390525" y="3679190"/>
            <a:ext cx="9835515" cy="301625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标题 1"/>
          <p:cNvSpPr txBox="1"/>
          <p:nvPr/>
        </p:nvSpPr>
        <p:spPr bwMode="auto">
          <a:xfrm>
            <a:off x="7017600" y="209055"/>
            <a:ext cx="4800000" cy="540000"/>
          </a:xfrm>
          <a:prstGeom prst="rect">
            <a:avLst/>
          </a:prstGeom>
          <a:noFill/>
          <a:ln>
            <a:noFill/>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endParaRPr lang="zh-CN" altLang="en-US" sz="3735" b="1" dirty="0">
              <a:solidFill>
                <a:schemeClr val="accent1">
                  <a:lumMod val="75000"/>
                </a:schemeClr>
              </a:solidFill>
              <a:latin typeface="微软雅黑" panose="020B0503020204020204" charset="-122"/>
              <a:ea typeface="微软雅黑" panose="020B0503020204020204" charset="-122"/>
            </a:endParaRPr>
          </a:p>
        </p:txBody>
      </p:sp>
      <p:pic>
        <p:nvPicPr>
          <p:cNvPr id="2097152" name="图片 10"/>
          <p:cNvPicPr>
            <a:picLocks noChangeAspect="1"/>
          </p:cNvPicPr>
          <p:nvPr/>
        </p:nvPicPr>
        <p:blipFill>
          <a:blip r:embed="rId1"/>
          <a:srcRect/>
          <a:stretch>
            <a:fillRect/>
          </a:stretch>
        </p:blipFill>
        <p:spPr bwMode="auto">
          <a:xfrm>
            <a:off x="0" y="41203"/>
            <a:ext cx="3266508" cy="836696"/>
          </a:xfrm>
          <a:prstGeom prst="rect">
            <a:avLst/>
          </a:prstGeom>
          <a:noFill/>
          <a:ln>
            <a:noFill/>
          </a:ln>
        </p:spPr>
      </p:pic>
      <p:pic>
        <p:nvPicPr>
          <p:cNvPr id="2097153" name="图片 11"/>
          <p:cNvPicPr>
            <a:picLocks noChangeAspect="1"/>
          </p:cNvPicPr>
          <p:nvPr/>
        </p:nvPicPr>
        <p:blipFill>
          <a:blip r:embed="rId2"/>
          <a:srcRect/>
          <a:stretch>
            <a:fillRect/>
          </a:stretch>
        </p:blipFill>
        <p:spPr bwMode="auto">
          <a:xfrm>
            <a:off x="8292859" y="119669"/>
            <a:ext cx="3899141" cy="718771"/>
          </a:xfrm>
          <a:prstGeom prst="rect">
            <a:avLst/>
          </a:prstGeom>
          <a:noFill/>
          <a:ln>
            <a:noFill/>
          </a:ln>
        </p:spPr>
      </p:pic>
      <p:pic>
        <p:nvPicPr>
          <p:cNvPr id="2097154" name="图片 15"/>
          <p:cNvPicPr>
            <a:picLocks noChangeAspect="1"/>
          </p:cNvPicPr>
          <p:nvPr/>
        </p:nvPicPr>
        <p:blipFill>
          <a:blip r:embed="rId3" cstate="print"/>
          <a:srcRect t="41238" b="27599"/>
          <a:stretch>
            <a:fillRect/>
          </a:stretch>
        </p:blipFill>
        <p:spPr bwMode="auto">
          <a:xfrm>
            <a:off x="847" y="877993"/>
            <a:ext cx="12191153" cy="2707640"/>
          </a:xfrm>
          <a:prstGeom prst="rect">
            <a:avLst/>
          </a:prstGeom>
          <a:noFill/>
          <a:ln w="9525">
            <a:noFill/>
            <a:miter lim="800000"/>
            <a:headEnd/>
            <a:tailEnd/>
          </a:ln>
        </p:spPr>
      </p:pic>
      <p:cxnSp>
        <p:nvCxnSpPr>
          <p:cNvPr id="10" name="直接连接符 9"/>
          <p:cNvCxnSpPr/>
          <p:nvPr/>
        </p:nvCxnSpPr>
        <p:spPr>
          <a:xfrm>
            <a:off x="1096453" y="4608647"/>
            <a:ext cx="10045984" cy="0"/>
          </a:xfrm>
          <a:prstGeom prst="line">
            <a:avLst/>
          </a:prstGeom>
          <a:ln w="63500">
            <a:gradFill flip="none" rotWithShape="1">
              <a:gsLst>
                <a:gs pos="0">
                  <a:srgbClr val="D0E0DF"/>
                </a:gs>
                <a:gs pos="52000">
                  <a:srgbClr val="4C6969"/>
                </a:gs>
                <a:gs pos="100000">
                  <a:srgbClr val="D0E0DF"/>
                </a:gs>
              </a:gsLst>
              <a:lin ang="0" scaled="1"/>
              <a:tileRect/>
            </a:gradFill>
          </a:ln>
        </p:spPr>
        <p:style>
          <a:lnRef idx="1">
            <a:schemeClr val="accent3"/>
          </a:lnRef>
          <a:fillRef idx="0">
            <a:schemeClr val="accent3"/>
          </a:fillRef>
          <a:effectRef idx="0">
            <a:schemeClr val="accent3"/>
          </a:effectRef>
          <a:fontRef idx="minor">
            <a:schemeClr val="tx1"/>
          </a:fontRef>
        </p:style>
      </p:cxnSp>
      <p:sp>
        <p:nvSpPr>
          <p:cNvPr id="11" name="标题 1"/>
          <p:cNvSpPr txBox="1"/>
          <p:nvPr/>
        </p:nvSpPr>
        <p:spPr bwMode="auto">
          <a:xfrm>
            <a:off x="-88183" y="3429000"/>
            <a:ext cx="12191999" cy="103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en-US" altLang="zh-CN" sz="3735" b="1" dirty="0">
                <a:latin typeface="微软雅黑" panose="020B0503020204020204" charset="-122"/>
                <a:ea typeface="微软雅黑" panose="020B0503020204020204" charset="-122"/>
              </a:rPr>
              <a:t>Part 1: Introduction of Cameras</a:t>
            </a:r>
            <a:endParaRPr lang="en-US" altLang="zh-CN" sz="3735" b="1" dirty="0">
              <a:latin typeface="微软雅黑" panose="020B0503020204020204" charset="-122"/>
              <a:ea typeface="微软雅黑" panose="020B0503020204020204"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Outcome</a:t>
            </a:r>
            <a:endParaRPr lang="en-US" altLang="zh-CN" sz="3200" b="1" dirty="0"/>
          </a:p>
        </p:txBody>
      </p:sp>
      <p:pic>
        <p:nvPicPr>
          <p:cNvPr id="2" name="图片 1"/>
          <p:cNvPicPr>
            <a:picLocks noChangeAspect="1"/>
          </p:cNvPicPr>
          <p:nvPr/>
        </p:nvPicPr>
        <p:blipFill>
          <a:blip r:embed="rId2"/>
          <a:stretch>
            <a:fillRect/>
          </a:stretch>
        </p:blipFill>
        <p:spPr>
          <a:xfrm>
            <a:off x="294005" y="1089660"/>
            <a:ext cx="11027833" cy="4870027"/>
          </a:xfrm>
          <a:prstGeom prst="rect">
            <a:avLst/>
          </a:prstGeom>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Zoom to Learn, Learn to Zoom</a:t>
            </a:r>
            <a:endParaRPr lang="en-US" altLang="zh-CN" sz="3200" b="1" dirty="0"/>
          </a:p>
        </p:txBody>
      </p:sp>
      <p:pic>
        <p:nvPicPr>
          <p:cNvPr id="2" name="图片 1"/>
          <p:cNvPicPr>
            <a:picLocks noChangeAspect="1"/>
          </p:cNvPicPr>
          <p:nvPr/>
        </p:nvPicPr>
        <p:blipFill>
          <a:blip r:embed="rId2"/>
          <a:stretch>
            <a:fillRect/>
          </a:stretch>
        </p:blipFill>
        <p:spPr>
          <a:xfrm>
            <a:off x="140970" y="911860"/>
            <a:ext cx="6191250" cy="3135630"/>
          </a:xfrm>
          <a:prstGeom prst="rect">
            <a:avLst/>
          </a:prstGeom>
        </p:spPr>
      </p:pic>
      <p:pic>
        <p:nvPicPr>
          <p:cNvPr id="3" name="图片 2"/>
          <p:cNvPicPr>
            <a:picLocks noChangeAspect="1"/>
          </p:cNvPicPr>
          <p:nvPr/>
        </p:nvPicPr>
        <p:blipFill>
          <a:blip r:embed="rId3"/>
          <a:stretch>
            <a:fillRect/>
          </a:stretch>
        </p:blipFill>
        <p:spPr>
          <a:xfrm>
            <a:off x="387773" y="5829300"/>
            <a:ext cx="4902200" cy="770467"/>
          </a:xfrm>
          <a:prstGeom prst="rect">
            <a:avLst/>
          </a:prstGeom>
        </p:spPr>
      </p:pic>
      <p:pic>
        <p:nvPicPr>
          <p:cNvPr id="5" name="图片 4"/>
          <p:cNvPicPr>
            <a:picLocks noChangeAspect="1"/>
          </p:cNvPicPr>
          <p:nvPr/>
        </p:nvPicPr>
        <p:blipFill>
          <a:blip r:embed="rId4"/>
          <a:stretch>
            <a:fillRect/>
          </a:stretch>
        </p:blipFill>
        <p:spPr>
          <a:xfrm>
            <a:off x="5822527" y="5970693"/>
            <a:ext cx="5250180" cy="48768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2921000" y="5446395"/>
            <a:ext cx="4973320" cy="468630"/>
          </a:xfrm>
          <a:prstGeom prst="rect">
            <a:avLst/>
          </a:prstGeom>
        </p:spPr>
      </p:pic>
      <p:pic>
        <p:nvPicPr>
          <p:cNvPr id="8" name="图片 7"/>
          <p:cNvPicPr>
            <a:picLocks noChangeAspect="1"/>
          </p:cNvPicPr>
          <p:nvPr/>
        </p:nvPicPr>
        <p:blipFill>
          <a:blip r:embed="rId7"/>
          <a:stretch>
            <a:fillRect/>
          </a:stretch>
        </p:blipFill>
        <p:spPr>
          <a:xfrm>
            <a:off x="2387600" y="1390650"/>
            <a:ext cx="9804400" cy="863600"/>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2672080" y="2314575"/>
            <a:ext cx="9378950" cy="1333500"/>
          </a:xfrm>
          <a:prstGeom prst="rect">
            <a:avLst/>
          </a:prstGeom>
        </p:spPr>
      </p:pic>
      <p:pic>
        <p:nvPicPr>
          <p:cNvPr id="10" name="图片 9"/>
          <p:cNvPicPr>
            <a:picLocks noChangeAspect="1"/>
          </p:cNvPicPr>
          <p:nvPr/>
        </p:nvPicPr>
        <p:blipFill>
          <a:blip r:embed="rId10"/>
          <a:stretch>
            <a:fillRect/>
          </a:stretch>
        </p:blipFill>
        <p:spPr>
          <a:xfrm>
            <a:off x="458470" y="4030345"/>
            <a:ext cx="4108450" cy="1416050"/>
          </a:xfrm>
          <a:prstGeom prst="rect">
            <a:avLst/>
          </a:prstGeom>
        </p:spPr>
      </p:pic>
      <p:pic>
        <p:nvPicPr>
          <p:cNvPr id="11" name="图片 10"/>
          <p:cNvPicPr>
            <a:picLocks noChangeAspect="1"/>
          </p:cNvPicPr>
          <p:nvPr/>
        </p:nvPicPr>
        <p:blipFill>
          <a:blip r:embed="rId11"/>
          <a:stretch>
            <a:fillRect/>
          </a:stretch>
        </p:blipFill>
        <p:spPr>
          <a:xfrm>
            <a:off x="6025515" y="3521075"/>
            <a:ext cx="3892550" cy="1905000"/>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Experiment Outcome</a:t>
            </a:r>
            <a:endParaRPr lang="en-US" altLang="zh-CN" sz="3200" b="1" dirty="0"/>
          </a:p>
        </p:txBody>
      </p:sp>
      <p:pic>
        <p:nvPicPr>
          <p:cNvPr id="2" name="图片 1"/>
          <p:cNvPicPr>
            <a:picLocks noChangeAspect="1"/>
          </p:cNvPicPr>
          <p:nvPr/>
        </p:nvPicPr>
        <p:blipFill>
          <a:blip r:embed="rId2"/>
          <a:stretch>
            <a:fillRect/>
          </a:stretch>
        </p:blipFill>
        <p:spPr>
          <a:xfrm>
            <a:off x="141393" y="1028700"/>
            <a:ext cx="11700087" cy="3402753"/>
          </a:xfrm>
          <a:prstGeom prst="rect">
            <a:avLst/>
          </a:prstGeom>
        </p:spPr>
      </p:pic>
      <p:pic>
        <p:nvPicPr>
          <p:cNvPr id="3" name="图片 2"/>
          <p:cNvPicPr>
            <a:picLocks noChangeAspect="1"/>
          </p:cNvPicPr>
          <p:nvPr/>
        </p:nvPicPr>
        <p:blipFill>
          <a:blip r:embed="rId3"/>
          <a:stretch>
            <a:fillRect/>
          </a:stretch>
        </p:blipFill>
        <p:spPr>
          <a:xfrm>
            <a:off x="1689100" y="1796627"/>
            <a:ext cx="9801013" cy="3496733"/>
          </a:xfrm>
          <a:prstGeom prst="rect">
            <a:avLst/>
          </a:prstGeom>
        </p:spPr>
      </p:pic>
      <p:pic>
        <p:nvPicPr>
          <p:cNvPr id="5" name="图片 4"/>
          <p:cNvPicPr>
            <a:picLocks noChangeAspect="1"/>
          </p:cNvPicPr>
          <p:nvPr/>
        </p:nvPicPr>
        <p:blipFill>
          <a:blip r:embed="rId4"/>
          <a:stretch>
            <a:fillRect/>
          </a:stretch>
        </p:blipFill>
        <p:spPr>
          <a:xfrm>
            <a:off x="1210733" y="901700"/>
            <a:ext cx="9770533" cy="5054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标题 1"/>
          <p:cNvSpPr txBox="1"/>
          <p:nvPr/>
        </p:nvSpPr>
        <p:spPr bwMode="auto">
          <a:xfrm>
            <a:off x="7017600" y="209055"/>
            <a:ext cx="4800000" cy="540000"/>
          </a:xfrm>
          <a:prstGeom prst="rect">
            <a:avLst/>
          </a:prstGeom>
          <a:noFill/>
          <a:ln>
            <a:noFill/>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endParaRPr lang="zh-CN" altLang="en-US" sz="3735" b="1" dirty="0">
              <a:solidFill>
                <a:schemeClr val="accent1">
                  <a:lumMod val="75000"/>
                </a:schemeClr>
              </a:solidFill>
              <a:latin typeface="微软雅黑" panose="020B0503020204020204" charset="-122"/>
              <a:ea typeface="微软雅黑" panose="020B0503020204020204" charset="-122"/>
            </a:endParaRPr>
          </a:p>
        </p:txBody>
      </p:sp>
      <p:pic>
        <p:nvPicPr>
          <p:cNvPr id="2097152" name="图片 10"/>
          <p:cNvPicPr>
            <a:picLocks noChangeAspect="1"/>
          </p:cNvPicPr>
          <p:nvPr/>
        </p:nvPicPr>
        <p:blipFill>
          <a:blip r:embed="rId1"/>
          <a:srcRect/>
          <a:stretch>
            <a:fillRect/>
          </a:stretch>
        </p:blipFill>
        <p:spPr bwMode="auto">
          <a:xfrm>
            <a:off x="0" y="41203"/>
            <a:ext cx="3266508" cy="836696"/>
          </a:xfrm>
          <a:prstGeom prst="rect">
            <a:avLst/>
          </a:prstGeom>
          <a:noFill/>
          <a:ln>
            <a:noFill/>
          </a:ln>
        </p:spPr>
      </p:pic>
      <p:pic>
        <p:nvPicPr>
          <p:cNvPr id="2097153" name="图片 11"/>
          <p:cNvPicPr>
            <a:picLocks noChangeAspect="1"/>
          </p:cNvPicPr>
          <p:nvPr/>
        </p:nvPicPr>
        <p:blipFill>
          <a:blip r:embed="rId2"/>
          <a:srcRect/>
          <a:stretch>
            <a:fillRect/>
          </a:stretch>
        </p:blipFill>
        <p:spPr bwMode="auto">
          <a:xfrm>
            <a:off x="8292859" y="119669"/>
            <a:ext cx="3899141" cy="718771"/>
          </a:xfrm>
          <a:prstGeom prst="rect">
            <a:avLst/>
          </a:prstGeom>
          <a:noFill/>
          <a:ln>
            <a:noFill/>
          </a:ln>
        </p:spPr>
      </p:pic>
      <p:pic>
        <p:nvPicPr>
          <p:cNvPr id="2097154" name="图片 15"/>
          <p:cNvPicPr>
            <a:picLocks noChangeAspect="1"/>
          </p:cNvPicPr>
          <p:nvPr/>
        </p:nvPicPr>
        <p:blipFill>
          <a:blip r:embed="rId3" cstate="print"/>
          <a:srcRect t="41238" b="27599"/>
          <a:stretch>
            <a:fillRect/>
          </a:stretch>
        </p:blipFill>
        <p:spPr bwMode="auto">
          <a:xfrm>
            <a:off x="847" y="877993"/>
            <a:ext cx="12191153" cy="2707640"/>
          </a:xfrm>
          <a:prstGeom prst="rect">
            <a:avLst/>
          </a:prstGeom>
          <a:noFill/>
          <a:ln w="9525">
            <a:noFill/>
            <a:miter lim="800000"/>
            <a:headEnd/>
            <a:tailEnd/>
          </a:ln>
        </p:spPr>
      </p:pic>
      <p:cxnSp>
        <p:nvCxnSpPr>
          <p:cNvPr id="10" name="直接连接符 9"/>
          <p:cNvCxnSpPr/>
          <p:nvPr/>
        </p:nvCxnSpPr>
        <p:spPr>
          <a:xfrm>
            <a:off x="1096453" y="5516062"/>
            <a:ext cx="10045984" cy="0"/>
          </a:xfrm>
          <a:prstGeom prst="line">
            <a:avLst/>
          </a:prstGeom>
          <a:ln w="63500">
            <a:gradFill flip="none" rotWithShape="1">
              <a:gsLst>
                <a:gs pos="0">
                  <a:srgbClr val="D0E0DF"/>
                </a:gs>
                <a:gs pos="52000">
                  <a:srgbClr val="4C6969"/>
                </a:gs>
                <a:gs pos="100000">
                  <a:srgbClr val="D0E0DF"/>
                </a:gs>
              </a:gsLst>
              <a:lin ang="0" scaled="1"/>
              <a:tileRect/>
            </a:gradFill>
          </a:ln>
        </p:spPr>
        <p:style>
          <a:lnRef idx="1">
            <a:schemeClr val="accent3"/>
          </a:lnRef>
          <a:fillRef idx="0">
            <a:schemeClr val="accent3"/>
          </a:fillRef>
          <a:effectRef idx="0">
            <a:schemeClr val="accent3"/>
          </a:effectRef>
          <a:fontRef idx="minor">
            <a:schemeClr val="tx1"/>
          </a:fontRef>
        </p:style>
      </p:cxnSp>
      <p:sp>
        <p:nvSpPr>
          <p:cNvPr id="11" name="标题 1"/>
          <p:cNvSpPr txBox="1"/>
          <p:nvPr/>
        </p:nvSpPr>
        <p:spPr bwMode="auto">
          <a:xfrm>
            <a:off x="-88183" y="4363085"/>
            <a:ext cx="12191999" cy="103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en-US" altLang="zh-CN" sz="3735" b="1" dirty="0">
                <a:latin typeface="微软雅黑" panose="020B0503020204020204" charset="-122"/>
                <a:ea typeface="微软雅黑" panose="020B0503020204020204" charset="-122"/>
              </a:rPr>
              <a:t>Part 2-2 Brief review of EVB</a:t>
            </a:r>
            <a:r>
              <a:rPr lang="zh-CN" altLang="en-US" sz="3735" b="1" dirty="0">
                <a:latin typeface="微软雅黑" panose="020B0503020204020204" charset="-122"/>
                <a:ea typeface="微软雅黑" panose="020B0503020204020204" charset="-122"/>
              </a:rPr>
              <a:t>（</a:t>
            </a:r>
            <a:r>
              <a:rPr lang="en-US" altLang="zh-CN" sz="3735" b="1" dirty="0">
                <a:latin typeface="微软雅黑" panose="020B0503020204020204" charset="-122"/>
                <a:ea typeface="微软雅黑" panose="020B0503020204020204" charset="-122"/>
              </a:rPr>
              <a:t>CVPR2021/CVPRW2021</a:t>
            </a:r>
            <a:r>
              <a:rPr lang="zh-CN" altLang="en-US" sz="3735" b="1" dirty="0">
                <a:latin typeface="微软雅黑" panose="020B0503020204020204" charset="-122"/>
                <a:ea typeface="微软雅黑" panose="020B0503020204020204" charset="-122"/>
              </a:rPr>
              <a:t>）</a:t>
            </a:r>
            <a:endParaRPr lang="zh-CN" altLang="en-US" sz="3735" b="1" dirty="0">
              <a:latin typeface="微软雅黑" panose="020B0503020204020204" charset="-122"/>
              <a:ea typeface="微软雅黑" panose="020B0503020204020204"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custDataLst>
              <p:tags r:id="rId2"/>
            </p:custDataLst>
          </p:nvPr>
        </p:nvPicPr>
        <p:blipFill>
          <a:blip r:embed="rId3"/>
          <a:stretch>
            <a:fillRect/>
          </a:stretch>
        </p:blipFill>
        <p:spPr>
          <a:xfrm>
            <a:off x="1122045" y="118745"/>
            <a:ext cx="9846945" cy="655828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custDataLst>
              <p:tags r:id="rId2"/>
            </p:custDataLst>
          </p:nvPr>
        </p:nvPicPr>
        <p:blipFill>
          <a:blip r:embed="rId3"/>
          <a:stretch>
            <a:fillRect/>
          </a:stretch>
        </p:blipFill>
        <p:spPr>
          <a:xfrm>
            <a:off x="848995" y="451485"/>
            <a:ext cx="10494010" cy="610362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360680" y="229235"/>
            <a:ext cx="11645265" cy="5078730"/>
          </a:xfrm>
          <a:prstGeom prst="rect">
            <a:avLst/>
          </a:prstGeom>
        </p:spPr>
      </p:pic>
      <p:sp>
        <p:nvSpPr>
          <p:cNvPr id="4" name="文本框 3"/>
          <p:cNvSpPr txBox="1"/>
          <p:nvPr/>
        </p:nvSpPr>
        <p:spPr>
          <a:xfrm>
            <a:off x="502285" y="4827905"/>
            <a:ext cx="10473055" cy="2030095"/>
          </a:xfrm>
          <a:prstGeom prst="rect">
            <a:avLst/>
          </a:prstGeom>
          <a:noFill/>
        </p:spPr>
        <p:txBody>
          <a:bodyPr wrap="square" rtlCol="0" anchor="t">
            <a:spAutoFit/>
          </a:bodyPr>
          <a:p>
            <a:r>
              <a:rPr lang="zh-CN" altLang="en-US"/>
              <a:t>Advantsges:</a:t>
            </a:r>
            <a:endParaRPr lang="zh-CN" altLang="en-US"/>
          </a:p>
          <a:p>
            <a:r>
              <a:rPr lang="zh-CN" altLang="en-US"/>
              <a:t>1. 使用BMR模块来桥接两种模式，具有良好的特征提取效果。</a:t>
            </a:r>
            <a:endParaRPr lang="zh-CN" altLang="en-US"/>
          </a:p>
          <a:p>
            <a:r>
              <a:rPr lang="zh-CN" altLang="en-US"/>
              <a:t>2. 在此基础上，提出了一种新的图亲和KD算法，提高了KD算法的性能。</a:t>
            </a:r>
            <a:endParaRPr lang="zh-CN" altLang="en-US"/>
          </a:p>
          <a:p>
            <a:r>
              <a:rPr lang="zh-CN" altLang="en-US"/>
              <a:t>3.在两个终端任务上的实验验证了该方法的有效性。</a:t>
            </a:r>
            <a:endParaRPr lang="zh-CN" altLang="en-US"/>
          </a:p>
          <a:p>
            <a:r>
              <a:rPr lang="zh-CN" altLang="en-US"/>
              <a:t>缺点:</a:t>
            </a:r>
            <a:endParaRPr lang="zh-CN" altLang="en-US"/>
          </a:p>
          <a:p>
            <a:r>
              <a:rPr lang="zh-CN" altLang="en-US"/>
              <a:t>1. 只能在与数据集匹配的相应城市使用。</a:t>
            </a:r>
            <a:endParaRPr lang="zh-CN" altLang="en-US"/>
          </a:p>
          <a:p>
            <a:r>
              <a:rPr lang="zh-CN" altLang="en-US"/>
              <a:t>2. 推理延迟是不可避免的。</a:t>
            </a:r>
            <a:endParaRPr lang="zh-CN" alt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custDataLst>
              <p:tags r:id="rId2"/>
            </p:custDataLst>
          </p:nvPr>
        </p:nvPicPr>
        <p:blipFill>
          <a:blip r:embed="rId3"/>
          <a:stretch>
            <a:fillRect/>
          </a:stretch>
        </p:blipFill>
        <p:spPr>
          <a:xfrm>
            <a:off x="855345" y="457200"/>
            <a:ext cx="9391650" cy="4902200"/>
          </a:xfrm>
          <a:prstGeom prst="rect">
            <a:avLst/>
          </a:prstGeom>
        </p:spPr>
      </p:pic>
      <p:sp>
        <p:nvSpPr>
          <p:cNvPr id="6" name="文本框 5"/>
          <p:cNvSpPr txBox="1"/>
          <p:nvPr/>
        </p:nvSpPr>
        <p:spPr>
          <a:xfrm>
            <a:off x="1059180" y="5628005"/>
            <a:ext cx="9530715" cy="645160"/>
          </a:xfrm>
          <a:prstGeom prst="rect">
            <a:avLst/>
          </a:prstGeom>
          <a:noFill/>
        </p:spPr>
        <p:txBody>
          <a:bodyPr wrap="square" rtlCol="0">
            <a:spAutoFit/>
          </a:bodyPr>
          <a:p>
            <a:r>
              <a:rPr lang="zh-CN" altLang="en-US"/>
              <a:t>数字图像在传输的过程中：</a:t>
            </a:r>
            <a:r>
              <a:rPr lang="en-US" altLang="zh-CN"/>
              <a:t> </a:t>
            </a:r>
            <a:r>
              <a:rPr lang="zh-CN" altLang="en-US"/>
              <a:t>往往会受到成像设备和外部环境造成干扰的影响而与本真图像之间产生噪音。只有在数据集中添加了噪音，仿真结果才更具说服力</a:t>
            </a:r>
            <a:r>
              <a:rPr lang="en-US" altLang="zh-CN"/>
              <a:t> </a:t>
            </a:r>
            <a:endParaRPr lang="en-US" altLang="zh-CN"/>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1228725" y="831215"/>
            <a:ext cx="9467850" cy="598170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custDataLst>
              <p:tags r:id="rId2"/>
            </p:custDataLst>
          </p:nvPr>
        </p:nvPicPr>
        <p:blipFill>
          <a:blip r:embed="rId3"/>
          <a:stretch>
            <a:fillRect/>
          </a:stretch>
        </p:blipFill>
        <p:spPr>
          <a:xfrm>
            <a:off x="415290" y="1895475"/>
            <a:ext cx="11498580" cy="377317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Cameras and Image C</a:t>
            </a:r>
            <a:r>
              <a:rPr lang="en-US" altLang="zh-CN" sz="3200" b="1" dirty="0"/>
              <a:t>ategories</a:t>
            </a:r>
            <a:endParaRPr lang="en-US" altLang="zh-CN" sz="3200" b="1" dirty="0"/>
          </a:p>
        </p:txBody>
      </p:sp>
      <p:sp>
        <p:nvSpPr>
          <p:cNvPr id="2" name="文本框 1"/>
          <p:cNvSpPr txBox="1"/>
          <p:nvPr/>
        </p:nvSpPr>
        <p:spPr>
          <a:xfrm>
            <a:off x="668232" y="1674707"/>
            <a:ext cx="8238067" cy="3969385"/>
          </a:xfrm>
          <a:prstGeom prst="rect">
            <a:avLst/>
          </a:prstGeom>
          <a:noFill/>
        </p:spPr>
        <p:txBody>
          <a:bodyPr wrap="square" rtlCol="0">
            <a:spAutoFit/>
          </a:bodyPr>
          <a:p>
            <a:r>
              <a:rPr lang="en-US" altLang="zh-CN" sz="3600">
                <a:sym typeface="+mn-ea"/>
              </a:rPr>
              <a:t>1. Original Camera</a:t>
            </a:r>
            <a:endParaRPr lang="en-US" altLang="zh-CN" sz="3600">
              <a:sym typeface="+mn-ea"/>
            </a:endParaRPr>
          </a:p>
          <a:p>
            <a:endParaRPr lang="en-US" altLang="zh-CN" sz="3600"/>
          </a:p>
          <a:p>
            <a:r>
              <a:rPr lang="en-US" altLang="zh-CN" sz="3600">
                <a:sym typeface="+mn-ea"/>
              </a:rPr>
              <a:t>2. Event - Based Camera</a:t>
            </a:r>
            <a:endParaRPr lang="en-US" altLang="zh-CN" sz="3600"/>
          </a:p>
          <a:p>
            <a:endParaRPr lang="en-US" altLang="zh-CN" sz="3600"/>
          </a:p>
          <a:p>
            <a:r>
              <a:rPr lang="en-US" altLang="zh-CN" sz="3600"/>
              <a:t>3. High Speed Camera</a:t>
            </a:r>
            <a:endParaRPr lang="en-US" altLang="zh-CN" sz="3600"/>
          </a:p>
          <a:p>
            <a:endParaRPr lang="en-US" altLang="zh-CN" sz="3600"/>
          </a:p>
          <a:p>
            <a:r>
              <a:rPr lang="en-US" altLang="zh-CN" sz="3600"/>
              <a:t>4. Laser R</a:t>
            </a:r>
            <a:r>
              <a:rPr lang="en-US" altLang="zh-CN" sz="3600"/>
              <a:t>adar</a:t>
            </a:r>
            <a:endParaRPr lang="en-US" altLang="zh-CN" sz="360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custDataLst>
              <p:tags r:id="rId2"/>
            </p:custDataLst>
          </p:nvPr>
        </p:nvPicPr>
        <p:blipFill>
          <a:blip r:embed="rId3"/>
          <a:stretch>
            <a:fillRect/>
          </a:stretch>
        </p:blipFill>
        <p:spPr>
          <a:xfrm>
            <a:off x="1019175" y="1470660"/>
            <a:ext cx="10514965" cy="4225925"/>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custDataLst>
              <p:tags r:id="rId2"/>
            </p:custDataLst>
          </p:nvPr>
        </p:nvPicPr>
        <p:blipFill>
          <a:blip r:embed="rId3"/>
          <a:stretch>
            <a:fillRect/>
          </a:stretch>
        </p:blipFill>
        <p:spPr>
          <a:xfrm>
            <a:off x="733425" y="1467485"/>
            <a:ext cx="11362055" cy="4340225"/>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标题 1"/>
          <p:cNvSpPr txBox="1"/>
          <p:nvPr/>
        </p:nvSpPr>
        <p:spPr bwMode="auto">
          <a:xfrm>
            <a:off x="7017600" y="209055"/>
            <a:ext cx="4800000" cy="540000"/>
          </a:xfrm>
          <a:prstGeom prst="rect">
            <a:avLst/>
          </a:prstGeom>
          <a:noFill/>
          <a:ln>
            <a:noFill/>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endParaRPr lang="zh-CN" altLang="en-US" sz="3735" b="1" dirty="0">
              <a:solidFill>
                <a:schemeClr val="accent1">
                  <a:lumMod val="75000"/>
                </a:schemeClr>
              </a:solidFill>
              <a:latin typeface="微软雅黑" panose="020B0503020204020204" charset="-122"/>
              <a:ea typeface="微软雅黑" panose="020B0503020204020204" charset="-122"/>
            </a:endParaRPr>
          </a:p>
        </p:txBody>
      </p:sp>
      <p:pic>
        <p:nvPicPr>
          <p:cNvPr id="2097152" name="图片 10"/>
          <p:cNvPicPr>
            <a:picLocks noChangeAspect="1"/>
          </p:cNvPicPr>
          <p:nvPr/>
        </p:nvPicPr>
        <p:blipFill>
          <a:blip r:embed="rId1"/>
          <a:srcRect/>
          <a:stretch>
            <a:fillRect/>
          </a:stretch>
        </p:blipFill>
        <p:spPr bwMode="auto">
          <a:xfrm>
            <a:off x="0" y="41203"/>
            <a:ext cx="3266508" cy="836696"/>
          </a:xfrm>
          <a:prstGeom prst="rect">
            <a:avLst/>
          </a:prstGeom>
          <a:noFill/>
          <a:ln>
            <a:noFill/>
          </a:ln>
        </p:spPr>
      </p:pic>
      <p:pic>
        <p:nvPicPr>
          <p:cNvPr id="2097153" name="图片 11"/>
          <p:cNvPicPr>
            <a:picLocks noChangeAspect="1"/>
          </p:cNvPicPr>
          <p:nvPr/>
        </p:nvPicPr>
        <p:blipFill>
          <a:blip r:embed="rId2"/>
          <a:srcRect/>
          <a:stretch>
            <a:fillRect/>
          </a:stretch>
        </p:blipFill>
        <p:spPr bwMode="auto">
          <a:xfrm>
            <a:off x="8292859" y="119669"/>
            <a:ext cx="3899141" cy="718771"/>
          </a:xfrm>
          <a:prstGeom prst="rect">
            <a:avLst/>
          </a:prstGeom>
          <a:noFill/>
          <a:ln>
            <a:noFill/>
          </a:ln>
        </p:spPr>
      </p:pic>
      <p:pic>
        <p:nvPicPr>
          <p:cNvPr id="2097154" name="图片 15"/>
          <p:cNvPicPr>
            <a:picLocks noChangeAspect="1"/>
          </p:cNvPicPr>
          <p:nvPr/>
        </p:nvPicPr>
        <p:blipFill>
          <a:blip r:embed="rId3" cstate="print"/>
          <a:srcRect t="41238" b="27599"/>
          <a:stretch>
            <a:fillRect/>
          </a:stretch>
        </p:blipFill>
        <p:spPr bwMode="auto">
          <a:xfrm>
            <a:off x="847" y="877993"/>
            <a:ext cx="12191153" cy="2707640"/>
          </a:xfrm>
          <a:prstGeom prst="rect">
            <a:avLst/>
          </a:prstGeom>
          <a:noFill/>
          <a:ln w="9525">
            <a:noFill/>
            <a:miter lim="800000"/>
            <a:headEnd/>
            <a:tailEnd/>
          </a:ln>
        </p:spPr>
      </p:pic>
      <p:cxnSp>
        <p:nvCxnSpPr>
          <p:cNvPr id="10" name="直接连接符 9"/>
          <p:cNvCxnSpPr/>
          <p:nvPr/>
        </p:nvCxnSpPr>
        <p:spPr>
          <a:xfrm>
            <a:off x="1096453" y="4608647"/>
            <a:ext cx="10045984" cy="0"/>
          </a:xfrm>
          <a:prstGeom prst="line">
            <a:avLst/>
          </a:prstGeom>
          <a:ln w="63500">
            <a:gradFill flip="none" rotWithShape="1">
              <a:gsLst>
                <a:gs pos="0">
                  <a:srgbClr val="D0E0DF"/>
                </a:gs>
                <a:gs pos="52000">
                  <a:srgbClr val="4C6969"/>
                </a:gs>
                <a:gs pos="100000">
                  <a:srgbClr val="D0E0DF"/>
                </a:gs>
              </a:gsLst>
              <a:lin ang="0" scaled="1"/>
              <a:tileRect/>
            </a:gradFill>
          </a:ln>
        </p:spPr>
        <p:style>
          <a:lnRef idx="1">
            <a:schemeClr val="accent3"/>
          </a:lnRef>
          <a:fillRef idx="0">
            <a:schemeClr val="accent3"/>
          </a:fillRef>
          <a:effectRef idx="0">
            <a:schemeClr val="accent3"/>
          </a:effectRef>
          <a:fontRef idx="minor">
            <a:schemeClr val="tx1"/>
          </a:fontRef>
        </p:style>
      </p:cxnSp>
      <p:sp>
        <p:nvSpPr>
          <p:cNvPr id="11" name="标题 1"/>
          <p:cNvSpPr txBox="1"/>
          <p:nvPr/>
        </p:nvSpPr>
        <p:spPr bwMode="auto">
          <a:xfrm>
            <a:off x="-88183" y="3429000"/>
            <a:ext cx="12191999" cy="103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en-US" altLang="zh-CN" sz="3735" b="1" dirty="0">
                <a:latin typeface="微软雅黑" panose="020B0503020204020204" charset="-122"/>
                <a:ea typeface="微软雅黑" panose="020B0503020204020204" charset="-122"/>
              </a:rPr>
              <a:t>Part 3:Other Reaserches</a:t>
            </a:r>
            <a:endParaRPr lang="en-US" altLang="zh-CN" sz="3735" b="1" dirty="0">
              <a:latin typeface="微软雅黑" panose="020B0503020204020204" charset="-122"/>
              <a:ea typeface="微软雅黑" panose="020B0503020204020204"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Background Knowledge </a:t>
            </a:r>
            <a:endParaRPr lang="en-US" altLang="zh-CN" sz="3200" b="1" dirty="0"/>
          </a:p>
        </p:txBody>
      </p:sp>
      <p:sp>
        <p:nvSpPr>
          <p:cNvPr id="6" name="文本框 5"/>
          <p:cNvSpPr txBox="1"/>
          <p:nvPr/>
        </p:nvSpPr>
        <p:spPr>
          <a:xfrm>
            <a:off x="1356360" y="1519767"/>
            <a:ext cx="3804073" cy="3374390"/>
          </a:xfrm>
          <a:prstGeom prst="rect">
            <a:avLst/>
          </a:prstGeom>
          <a:noFill/>
        </p:spPr>
        <p:txBody>
          <a:bodyPr wrap="square" rtlCol="0">
            <a:spAutoFit/>
          </a:bodyPr>
          <a:p>
            <a:r>
              <a:rPr lang="en-US" altLang="zh-CN" sz="4265">
                <a:sym typeface="+mn-ea"/>
              </a:rPr>
              <a:t>1. Metasurface</a:t>
            </a:r>
            <a:endParaRPr lang="en-US" altLang="zh-CN" sz="4265">
              <a:sym typeface="+mn-ea"/>
            </a:endParaRPr>
          </a:p>
          <a:p>
            <a:endParaRPr lang="en-US" altLang="zh-CN" sz="4265"/>
          </a:p>
          <a:p>
            <a:r>
              <a:rPr lang="en-US" altLang="zh-CN" sz="4265">
                <a:sym typeface="+mn-ea"/>
              </a:rPr>
              <a:t>2. DBR</a:t>
            </a:r>
            <a:endParaRPr lang="en-US" altLang="zh-CN" sz="4265"/>
          </a:p>
          <a:p>
            <a:endParaRPr lang="en-US" altLang="zh-CN" sz="4265"/>
          </a:p>
          <a:p>
            <a:r>
              <a:rPr lang="en-US" altLang="zh-CN" sz="4265"/>
              <a:t>3.PCM</a:t>
            </a:r>
            <a:endParaRPr lang="zh-CN" altLang="en-US" sz="4265"/>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3847" cy="1076325"/>
          </a:xfrm>
          <a:prstGeom prst="rect">
            <a:avLst/>
          </a:prstGeom>
          <a:noFill/>
        </p:spPr>
        <p:txBody>
          <a:bodyPr wrap="square" rtlCol="0">
            <a:spAutoFit/>
          </a:bodyPr>
          <a:lstStyle/>
          <a:p>
            <a:r>
              <a:rPr lang="en-US" altLang="zh-CN" sz="3200" b="1" dirty="0">
                <a:sym typeface="+mn-ea"/>
              </a:rPr>
              <a:t>The buzzword “Metasurface” around in academic circles </a:t>
            </a:r>
            <a:endParaRPr lang="en-US" altLang="zh-CN" sz="3200" b="1" dirty="0"/>
          </a:p>
        </p:txBody>
      </p:sp>
      <p:pic>
        <p:nvPicPr>
          <p:cNvPr id="3" name="图片 2"/>
          <p:cNvPicPr>
            <a:picLocks noChangeAspect="1"/>
          </p:cNvPicPr>
          <p:nvPr/>
        </p:nvPicPr>
        <p:blipFill>
          <a:blip r:embed="rId2"/>
          <a:stretch>
            <a:fillRect/>
          </a:stretch>
        </p:blipFill>
        <p:spPr>
          <a:xfrm>
            <a:off x="398780" y="1385993"/>
            <a:ext cx="2700867" cy="839893"/>
          </a:xfrm>
          <a:prstGeom prst="rect">
            <a:avLst/>
          </a:prstGeom>
        </p:spPr>
      </p:pic>
      <p:pic>
        <p:nvPicPr>
          <p:cNvPr id="5" name="图片 4"/>
          <p:cNvPicPr>
            <a:picLocks noChangeAspect="1"/>
          </p:cNvPicPr>
          <p:nvPr/>
        </p:nvPicPr>
        <p:blipFill>
          <a:blip r:embed="rId3"/>
          <a:stretch>
            <a:fillRect/>
          </a:stretch>
        </p:blipFill>
        <p:spPr>
          <a:xfrm>
            <a:off x="398780" y="2337647"/>
            <a:ext cx="4944533" cy="609600"/>
          </a:xfrm>
          <a:prstGeom prst="rect">
            <a:avLst/>
          </a:prstGeom>
        </p:spPr>
      </p:pic>
      <p:pic>
        <p:nvPicPr>
          <p:cNvPr id="100" name="图片 99"/>
          <p:cNvPicPr/>
          <p:nvPr/>
        </p:nvPicPr>
        <p:blipFill>
          <a:blip r:embed="rId4"/>
          <a:stretch>
            <a:fillRect/>
          </a:stretch>
        </p:blipFill>
        <p:spPr>
          <a:xfrm>
            <a:off x="5660179" y="831004"/>
            <a:ext cx="3009900" cy="2349500"/>
          </a:xfrm>
          <a:prstGeom prst="rect">
            <a:avLst/>
          </a:prstGeom>
          <a:noFill/>
          <a:ln w="9525">
            <a:noFill/>
          </a:ln>
        </p:spPr>
      </p:pic>
      <p:pic>
        <p:nvPicPr>
          <p:cNvPr id="6" name="图片 5"/>
          <p:cNvPicPr>
            <a:picLocks noChangeAspect="1"/>
          </p:cNvPicPr>
          <p:nvPr/>
        </p:nvPicPr>
        <p:blipFill>
          <a:blip r:embed="rId5"/>
          <a:stretch>
            <a:fillRect/>
          </a:stretch>
        </p:blipFill>
        <p:spPr>
          <a:xfrm>
            <a:off x="851747" y="3279140"/>
            <a:ext cx="4734560" cy="3166533"/>
          </a:xfrm>
          <a:prstGeom prst="rect">
            <a:avLst/>
          </a:prstGeom>
        </p:spPr>
      </p:pic>
      <p:pic>
        <p:nvPicPr>
          <p:cNvPr id="8" name="图片 7"/>
          <p:cNvPicPr>
            <a:picLocks noChangeAspect="1"/>
          </p:cNvPicPr>
          <p:nvPr/>
        </p:nvPicPr>
        <p:blipFill>
          <a:blip r:embed="rId6"/>
          <a:stretch>
            <a:fillRect/>
          </a:stretch>
        </p:blipFill>
        <p:spPr>
          <a:xfrm>
            <a:off x="8987155" y="887730"/>
            <a:ext cx="2706370" cy="2730500"/>
          </a:xfrm>
          <a:prstGeom prst="rect">
            <a:avLst/>
          </a:prstGeom>
        </p:spPr>
      </p:pic>
      <p:pic>
        <p:nvPicPr>
          <p:cNvPr id="2" name="图片 1"/>
          <p:cNvPicPr>
            <a:picLocks noChangeAspect="1"/>
          </p:cNvPicPr>
          <p:nvPr>
            <p:custDataLst>
              <p:tags r:id="rId7"/>
            </p:custDataLst>
          </p:nvPr>
        </p:nvPicPr>
        <p:blipFill>
          <a:blip r:embed="rId8"/>
          <a:stretch>
            <a:fillRect/>
          </a:stretch>
        </p:blipFill>
        <p:spPr>
          <a:xfrm>
            <a:off x="5660390" y="3910330"/>
            <a:ext cx="6343650" cy="730250"/>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5660390" y="4664075"/>
            <a:ext cx="6445250" cy="723900"/>
          </a:xfrm>
          <a:prstGeom prst="rect">
            <a:avLst/>
          </a:prstGeom>
        </p:spPr>
      </p:pic>
      <p:pic>
        <p:nvPicPr>
          <p:cNvPr id="10" name="图片 9"/>
          <p:cNvPicPr>
            <a:picLocks noChangeAspect="1"/>
          </p:cNvPicPr>
          <p:nvPr>
            <p:custDataLst>
              <p:tags r:id="rId11"/>
            </p:custDataLst>
          </p:nvPr>
        </p:nvPicPr>
        <p:blipFill>
          <a:blip r:embed="rId12"/>
          <a:stretch>
            <a:fillRect/>
          </a:stretch>
        </p:blipFill>
        <p:spPr>
          <a:xfrm>
            <a:off x="5742940" y="5411470"/>
            <a:ext cx="6261100" cy="952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edge">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checkerboard(across)">
                                      <p:cBhvr>
                                        <p:cTn id="18" dur="500"/>
                                        <p:tgtEl>
                                          <p:spTgt spid="10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5891530" y="2840355"/>
            <a:ext cx="5724525" cy="3596640"/>
          </a:xfrm>
          <a:prstGeom prst="rect">
            <a:avLst/>
          </a:prstGeom>
        </p:spPr>
      </p:pic>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3847" cy="1076325"/>
          </a:xfrm>
          <a:prstGeom prst="rect">
            <a:avLst/>
          </a:prstGeom>
          <a:noFill/>
        </p:spPr>
        <p:txBody>
          <a:bodyPr wrap="square" rtlCol="0">
            <a:spAutoFit/>
          </a:bodyPr>
          <a:lstStyle/>
          <a:p>
            <a:r>
              <a:rPr lang="en-US" altLang="zh-CN" sz="3200" b="1" dirty="0">
                <a:sym typeface="+mn-ea"/>
              </a:rPr>
              <a:t>The buzzword “Metasurface” around in academic circles </a:t>
            </a:r>
            <a:endParaRPr lang="en-US" altLang="zh-CN" sz="3200" b="1" dirty="0"/>
          </a:p>
        </p:txBody>
      </p:sp>
      <p:pic>
        <p:nvPicPr>
          <p:cNvPr id="2" name="图片 1"/>
          <p:cNvPicPr>
            <a:picLocks noChangeAspect="1"/>
          </p:cNvPicPr>
          <p:nvPr/>
        </p:nvPicPr>
        <p:blipFill>
          <a:blip r:embed="rId4"/>
          <a:stretch>
            <a:fillRect/>
          </a:stretch>
        </p:blipFill>
        <p:spPr>
          <a:xfrm>
            <a:off x="273685" y="1151255"/>
            <a:ext cx="6252210" cy="2033270"/>
          </a:xfrm>
          <a:prstGeom prst="rect">
            <a:avLst/>
          </a:prstGeo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4693" cy="1076325"/>
          </a:xfrm>
          <a:prstGeom prst="rect">
            <a:avLst/>
          </a:prstGeom>
          <a:noFill/>
        </p:spPr>
        <p:txBody>
          <a:bodyPr wrap="square" rtlCol="0">
            <a:spAutoFit/>
          </a:bodyPr>
          <a:lstStyle/>
          <a:p>
            <a:r>
              <a:rPr lang="en-US" altLang="zh-CN" sz="3200" b="1" dirty="0">
                <a:sym typeface="+mn-ea"/>
              </a:rPr>
              <a:t>The buzzword “Metasurface” around in academic circles </a:t>
            </a:r>
            <a:endParaRPr lang="en-US" altLang="zh-CN" sz="3200" b="1" dirty="0"/>
          </a:p>
        </p:txBody>
      </p:sp>
      <p:pic>
        <p:nvPicPr>
          <p:cNvPr id="2" name="图片 1"/>
          <p:cNvPicPr>
            <a:picLocks noChangeAspect="1"/>
          </p:cNvPicPr>
          <p:nvPr/>
        </p:nvPicPr>
        <p:blipFill>
          <a:blip r:embed="rId2"/>
          <a:stretch>
            <a:fillRect/>
          </a:stretch>
        </p:blipFill>
        <p:spPr>
          <a:xfrm>
            <a:off x="141393" y="1145540"/>
            <a:ext cx="5419513" cy="5539740"/>
          </a:xfrm>
          <a:prstGeom prst="rect">
            <a:avLst/>
          </a:prstGeom>
        </p:spPr>
      </p:pic>
      <p:pic>
        <p:nvPicPr>
          <p:cNvPr id="102" name="图片 101"/>
          <p:cNvPicPr/>
          <p:nvPr/>
        </p:nvPicPr>
        <p:blipFill>
          <a:blip r:embed="rId3"/>
          <a:stretch>
            <a:fillRect/>
          </a:stretch>
        </p:blipFill>
        <p:spPr>
          <a:xfrm>
            <a:off x="6338147" y="2449407"/>
            <a:ext cx="4644813" cy="4145280"/>
          </a:xfrm>
          <a:prstGeom prst="rect">
            <a:avLst/>
          </a:prstGeom>
          <a:noFill/>
          <a:ln w="9525">
            <a:noFill/>
          </a:ln>
        </p:spPr>
      </p:pic>
      <p:sp>
        <p:nvSpPr>
          <p:cNvPr id="3" name="文本框 2"/>
          <p:cNvSpPr txBox="1"/>
          <p:nvPr/>
        </p:nvSpPr>
        <p:spPr>
          <a:xfrm>
            <a:off x="6041813" y="1026160"/>
            <a:ext cx="5483013" cy="460375"/>
          </a:xfrm>
          <a:prstGeom prst="rect">
            <a:avLst/>
          </a:prstGeom>
          <a:noFill/>
        </p:spPr>
        <p:txBody>
          <a:bodyPr wrap="square" rtlCol="0" anchor="t">
            <a:spAutoFit/>
          </a:bodyPr>
          <a:p>
            <a:r>
              <a:rPr lang="zh-CN" altLang="en-US" sz="2400"/>
              <a:t>反射，透射，衍射和共振吸收</a:t>
            </a:r>
            <a:endParaRPr lang="zh-CN" altLang="en-US" sz="240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4693" cy="1076325"/>
          </a:xfrm>
          <a:prstGeom prst="rect">
            <a:avLst/>
          </a:prstGeom>
          <a:noFill/>
        </p:spPr>
        <p:txBody>
          <a:bodyPr wrap="square" rtlCol="0">
            <a:spAutoFit/>
          </a:bodyPr>
          <a:lstStyle/>
          <a:p>
            <a:r>
              <a:rPr lang="en-US" altLang="zh-CN" sz="3200" b="1" dirty="0">
                <a:sym typeface="+mn-ea"/>
              </a:rPr>
              <a:t>The buzzword “Metasurface” around in academic circles </a:t>
            </a:r>
            <a:endParaRPr lang="en-US" altLang="zh-CN" sz="3200" b="1" dirty="0"/>
          </a:p>
        </p:txBody>
      </p:sp>
      <p:pic>
        <p:nvPicPr>
          <p:cNvPr id="107" name="图片 106"/>
          <p:cNvPicPr/>
          <p:nvPr/>
        </p:nvPicPr>
        <p:blipFill>
          <a:blip r:embed="rId2"/>
          <a:stretch>
            <a:fillRect/>
          </a:stretch>
        </p:blipFill>
        <p:spPr>
          <a:xfrm>
            <a:off x="6935893" y="987213"/>
            <a:ext cx="4240953" cy="5721773"/>
          </a:xfrm>
          <a:prstGeom prst="rect">
            <a:avLst/>
          </a:prstGeom>
          <a:noFill/>
          <a:ln w="9525">
            <a:noFill/>
          </a:ln>
        </p:spPr>
      </p:pic>
      <p:sp>
        <p:nvSpPr>
          <p:cNvPr id="2" name="文本框 1"/>
          <p:cNvSpPr txBox="1"/>
          <p:nvPr/>
        </p:nvSpPr>
        <p:spPr>
          <a:xfrm>
            <a:off x="445347" y="2226733"/>
            <a:ext cx="5584613" cy="1938020"/>
          </a:xfrm>
          <a:prstGeom prst="rect">
            <a:avLst/>
          </a:prstGeom>
          <a:noFill/>
        </p:spPr>
        <p:txBody>
          <a:bodyPr wrap="square" rtlCol="0" anchor="t">
            <a:spAutoFit/>
          </a:bodyPr>
          <a:p>
            <a:r>
              <a:rPr sz="2400"/>
              <a:t>例如，右图是用这种材料实现的四分之一波板。</a:t>
            </a:r>
            <a:endParaRPr sz="2400"/>
          </a:p>
          <a:p>
            <a:endParaRPr sz="2400"/>
          </a:p>
          <a:p>
            <a:r>
              <a:rPr sz="2400"/>
              <a:t>铜超材料受VO2金属丰度的增益和损失的调控。</a:t>
            </a:r>
            <a:endParaRPr sz="240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659707" cy="1076325"/>
          </a:xfrm>
          <a:prstGeom prst="rect">
            <a:avLst/>
          </a:prstGeom>
          <a:noFill/>
        </p:spPr>
        <p:txBody>
          <a:bodyPr wrap="square" rtlCol="0">
            <a:spAutoFit/>
          </a:bodyPr>
          <a:lstStyle/>
          <a:p>
            <a:r>
              <a:rPr lang="en-US" altLang="zh-CN" sz="3200" b="1" dirty="0">
                <a:sym typeface="+mn-ea"/>
              </a:rPr>
              <a:t>The buzzword “Metasurface” around in academic circles </a:t>
            </a:r>
            <a:endParaRPr lang="en-US" altLang="zh-CN" sz="3200" b="1" dirty="0"/>
          </a:p>
        </p:txBody>
      </p:sp>
      <p:pic>
        <p:nvPicPr>
          <p:cNvPr id="103" name="图片 102"/>
          <p:cNvPicPr/>
          <p:nvPr/>
        </p:nvPicPr>
        <p:blipFill>
          <a:blip r:embed="rId2"/>
          <a:stretch>
            <a:fillRect/>
          </a:stretch>
        </p:blipFill>
        <p:spPr>
          <a:xfrm>
            <a:off x="1397000" y="767080"/>
            <a:ext cx="9952567" cy="5889413"/>
          </a:xfrm>
          <a:prstGeom prst="rect">
            <a:avLst/>
          </a:prstGeom>
          <a:noFill/>
          <a:ln w="9525">
            <a:noFill/>
          </a:ln>
        </p:spPr>
      </p:pic>
      <p:pic>
        <p:nvPicPr>
          <p:cNvPr id="2" name="图片 1"/>
          <p:cNvPicPr>
            <a:picLocks noChangeAspect="1"/>
          </p:cNvPicPr>
          <p:nvPr/>
        </p:nvPicPr>
        <p:blipFill>
          <a:blip r:embed="rId3"/>
          <a:stretch>
            <a:fillRect/>
          </a:stretch>
        </p:blipFill>
        <p:spPr>
          <a:xfrm>
            <a:off x="1507913" y="867833"/>
            <a:ext cx="9578340" cy="5784427"/>
          </a:xfrm>
          <a:prstGeom prst="rect">
            <a:avLst/>
          </a:prstGeom>
        </p:spPr>
      </p:pic>
      <p:pic>
        <p:nvPicPr>
          <p:cNvPr id="3" name="图片 2"/>
          <p:cNvPicPr>
            <a:picLocks noChangeAspect="1"/>
          </p:cNvPicPr>
          <p:nvPr/>
        </p:nvPicPr>
        <p:blipFill>
          <a:blip r:embed="rId4"/>
          <a:stretch>
            <a:fillRect/>
          </a:stretch>
        </p:blipFill>
        <p:spPr>
          <a:xfrm>
            <a:off x="487680" y="1784773"/>
            <a:ext cx="11562927" cy="42705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ox(in)">
                                      <p:cBhvr>
                                        <p:cTn id="7" dur="20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edge">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Metasurface and optoelectronic devices</a:t>
            </a:r>
            <a:endParaRPr lang="en-US" altLang="zh-CN" sz="3200" b="1" dirty="0"/>
          </a:p>
        </p:txBody>
      </p:sp>
      <p:pic>
        <p:nvPicPr>
          <p:cNvPr id="2" name="图片 1"/>
          <p:cNvPicPr>
            <a:picLocks noChangeAspect="1"/>
          </p:cNvPicPr>
          <p:nvPr>
            <p:custDataLst>
              <p:tags r:id="rId2"/>
            </p:custDataLst>
          </p:nvPr>
        </p:nvPicPr>
        <p:blipFill>
          <a:blip r:embed="rId3"/>
          <a:stretch>
            <a:fillRect/>
          </a:stretch>
        </p:blipFill>
        <p:spPr>
          <a:xfrm>
            <a:off x="207010" y="1078230"/>
            <a:ext cx="7486015" cy="4106545"/>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Original Camera</a:t>
            </a:r>
            <a:r>
              <a:rPr lang="zh-CN" altLang="en-US" sz="3200" b="1" dirty="0"/>
              <a:t>（</a:t>
            </a:r>
            <a:r>
              <a:rPr lang="en-US" altLang="zh-CN" sz="3200" b="1" dirty="0"/>
              <a:t>Digital Camera</a:t>
            </a:r>
            <a:r>
              <a:rPr lang="zh-CN" altLang="en-US" sz="3200" b="1" dirty="0"/>
              <a:t>）</a:t>
            </a:r>
            <a:endParaRPr lang="zh-CN" altLang="en-US" sz="3200" b="1" dirty="0"/>
          </a:p>
        </p:txBody>
      </p:sp>
      <p:pic>
        <p:nvPicPr>
          <p:cNvPr id="100" name="图片 99"/>
          <p:cNvPicPr/>
          <p:nvPr/>
        </p:nvPicPr>
        <p:blipFill>
          <a:blip r:embed="rId2"/>
          <a:stretch>
            <a:fillRect/>
          </a:stretch>
        </p:blipFill>
        <p:spPr>
          <a:xfrm>
            <a:off x="697865" y="831215"/>
            <a:ext cx="11045190" cy="2152015"/>
          </a:xfrm>
          <a:prstGeom prst="rect">
            <a:avLst/>
          </a:prstGeom>
          <a:noFill/>
          <a:ln w="9525">
            <a:noFill/>
          </a:ln>
        </p:spPr>
      </p:pic>
      <p:pic>
        <p:nvPicPr>
          <p:cNvPr id="3" name="图片 2"/>
          <p:cNvPicPr>
            <a:picLocks noChangeAspect="1"/>
          </p:cNvPicPr>
          <p:nvPr>
            <p:custDataLst>
              <p:tags r:id="rId3"/>
            </p:custDataLst>
          </p:nvPr>
        </p:nvPicPr>
        <p:blipFill>
          <a:blip r:embed="rId4"/>
          <a:stretch>
            <a:fillRect/>
          </a:stretch>
        </p:blipFill>
        <p:spPr>
          <a:xfrm>
            <a:off x="80010" y="2453640"/>
            <a:ext cx="3916045" cy="217868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4060190" y="2476500"/>
            <a:ext cx="4921250" cy="2155825"/>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9083675" y="2516505"/>
            <a:ext cx="3102610" cy="2115820"/>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749935" y="4780915"/>
            <a:ext cx="5648325" cy="2003425"/>
          </a:xfrm>
          <a:prstGeom prst="rect">
            <a:avLst/>
          </a:prstGeom>
        </p:spPr>
      </p:pic>
      <p:pic>
        <p:nvPicPr>
          <p:cNvPr id="10" name="图片 9"/>
          <p:cNvPicPr>
            <a:picLocks noChangeAspect="1"/>
          </p:cNvPicPr>
          <p:nvPr>
            <p:custDataLst>
              <p:tags r:id="rId11"/>
            </p:custDataLst>
          </p:nvPr>
        </p:nvPicPr>
        <p:blipFill>
          <a:blip r:embed="rId12"/>
          <a:stretch>
            <a:fillRect/>
          </a:stretch>
        </p:blipFill>
        <p:spPr>
          <a:xfrm>
            <a:off x="7313930" y="4780915"/>
            <a:ext cx="2558415" cy="1939290"/>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0970" y="167005"/>
            <a:ext cx="7941945" cy="1076325"/>
          </a:xfrm>
          <a:prstGeom prst="rect">
            <a:avLst/>
          </a:prstGeom>
          <a:noFill/>
        </p:spPr>
        <p:txBody>
          <a:bodyPr wrap="square" rtlCol="0">
            <a:spAutoFit/>
          </a:bodyPr>
          <a:lstStyle/>
          <a:p>
            <a:r>
              <a:rPr lang="en-US" altLang="zh-CN" sz="3200" b="1" dirty="0"/>
              <a:t>Why Metasurface couldn’t be used in camera recently?</a:t>
            </a:r>
            <a:endParaRPr lang="en-US" altLang="zh-CN" sz="3200" b="1" dirty="0"/>
          </a:p>
        </p:txBody>
      </p:sp>
      <p:pic>
        <p:nvPicPr>
          <p:cNvPr id="2" name="图片 1"/>
          <p:cNvPicPr>
            <a:picLocks noChangeAspect="1"/>
          </p:cNvPicPr>
          <p:nvPr>
            <p:custDataLst>
              <p:tags r:id="rId2"/>
            </p:custDataLst>
          </p:nvPr>
        </p:nvPicPr>
        <p:blipFill>
          <a:blip r:embed="rId3"/>
          <a:stretch>
            <a:fillRect/>
          </a:stretch>
        </p:blipFill>
        <p:spPr>
          <a:xfrm>
            <a:off x="1645920" y="1428750"/>
            <a:ext cx="4660900" cy="4603750"/>
          </a:xfrm>
          <a:prstGeom prst="rect">
            <a:avLst/>
          </a:prstGeom>
        </p:spPr>
      </p:pic>
      <p:sp>
        <p:nvSpPr>
          <p:cNvPr id="3" name="文本框 2"/>
          <p:cNvSpPr txBox="1"/>
          <p:nvPr/>
        </p:nvSpPr>
        <p:spPr>
          <a:xfrm>
            <a:off x="8101330" y="3009265"/>
            <a:ext cx="804545" cy="368300"/>
          </a:xfrm>
          <a:prstGeom prst="rect">
            <a:avLst/>
          </a:prstGeom>
          <a:noFill/>
        </p:spPr>
        <p:txBody>
          <a:bodyPr wrap="square" rtlCol="0">
            <a:spAutoFit/>
          </a:bodyPr>
          <a:p>
            <a:r>
              <a:rPr lang="zh-CN" altLang="en-US"/>
              <a:t>色差</a:t>
            </a:r>
            <a:endParaRPr lang="zh-CN" altLang="en-US"/>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PCM——</a:t>
            </a:r>
            <a:r>
              <a:rPr lang="zh-CN" altLang="en-US" sz="3200" b="1" dirty="0">
                <a:sym typeface="+mn-ea"/>
              </a:rPr>
              <a:t>（Phase change materials</a:t>
            </a:r>
            <a:r>
              <a:rPr lang="en-US" altLang="zh-CN" sz="3200" b="1" dirty="0">
                <a:sym typeface="+mn-ea"/>
              </a:rPr>
              <a:t>/memory</a:t>
            </a:r>
            <a:r>
              <a:rPr lang="zh-CN" altLang="en-US" sz="3200" b="1" dirty="0">
                <a:sym typeface="+mn-ea"/>
              </a:rPr>
              <a:t>）</a:t>
            </a:r>
            <a:endParaRPr lang="zh-CN" altLang="en-US" sz="3200" b="1" dirty="0">
              <a:sym typeface="+mn-ea"/>
            </a:endParaRPr>
          </a:p>
        </p:txBody>
      </p:sp>
      <p:pic>
        <p:nvPicPr>
          <p:cNvPr id="5" name="图片 4"/>
          <p:cNvPicPr>
            <a:picLocks noChangeAspect="1"/>
          </p:cNvPicPr>
          <p:nvPr/>
        </p:nvPicPr>
        <p:blipFill>
          <a:blip r:embed="rId2"/>
          <a:stretch>
            <a:fillRect/>
          </a:stretch>
        </p:blipFill>
        <p:spPr>
          <a:xfrm>
            <a:off x="380153" y="1181100"/>
            <a:ext cx="5101167" cy="3367193"/>
          </a:xfrm>
          <a:prstGeom prst="rect">
            <a:avLst/>
          </a:prstGeom>
        </p:spPr>
      </p:pic>
      <p:sp>
        <p:nvSpPr>
          <p:cNvPr id="2" name="文本框 1"/>
          <p:cNvSpPr txBox="1"/>
          <p:nvPr/>
        </p:nvSpPr>
        <p:spPr>
          <a:xfrm>
            <a:off x="6062980" y="1528233"/>
            <a:ext cx="1146387" cy="748030"/>
          </a:xfrm>
          <a:prstGeom prst="rect">
            <a:avLst/>
          </a:prstGeom>
          <a:noFill/>
        </p:spPr>
        <p:txBody>
          <a:bodyPr wrap="square" rtlCol="0">
            <a:spAutoFit/>
          </a:bodyPr>
          <a:p>
            <a:r>
              <a:rPr lang="en-US" altLang="zh-CN" sz="4265"/>
              <a:t>CD</a:t>
            </a:r>
            <a:endParaRPr lang="en-US" altLang="zh-CN" sz="4265"/>
          </a:p>
        </p:txBody>
      </p:sp>
      <p:sp>
        <p:nvSpPr>
          <p:cNvPr id="3" name="文本框 2"/>
          <p:cNvSpPr txBox="1"/>
          <p:nvPr/>
        </p:nvSpPr>
        <p:spPr>
          <a:xfrm>
            <a:off x="5338233" y="2551007"/>
            <a:ext cx="5216525" cy="748030"/>
          </a:xfrm>
          <a:prstGeom prst="rect">
            <a:avLst/>
          </a:prstGeom>
          <a:noFill/>
        </p:spPr>
        <p:txBody>
          <a:bodyPr wrap="none" rtlCol="0" anchor="t">
            <a:spAutoFit/>
          </a:bodyPr>
          <a:p>
            <a:r>
              <a:rPr lang="zh-CN" altLang="en-US" sz="4265">
                <a:sym typeface="+mn-ea"/>
              </a:rPr>
              <a:t>Phase-change memory</a:t>
            </a:r>
            <a:endParaRPr lang="zh-CN" altLang="en-US" sz="4265"/>
          </a:p>
        </p:txBody>
      </p:sp>
      <p:sp>
        <p:nvSpPr>
          <p:cNvPr id="8" name="文本框 7"/>
          <p:cNvSpPr txBox="1"/>
          <p:nvPr/>
        </p:nvSpPr>
        <p:spPr>
          <a:xfrm>
            <a:off x="3647440" y="4549140"/>
            <a:ext cx="2757805" cy="748030"/>
          </a:xfrm>
          <a:prstGeom prst="rect">
            <a:avLst/>
          </a:prstGeom>
          <a:noFill/>
        </p:spPr>
        <p:txBody>
          <a:bodyPr wrap="none" rtlCol="0" anchor="t">
            <a:spAutoFit/>
          </a:bodyPr>
          <a:p>
            <a:r>
              <a:rPr lang="zh-CN" altLang="en-US" sz="4265">
                <a:sym typeface="+mn-ea"/>
              </a:rPr>
              <a:t>Amorphous</a:t>
            </a:r>
            <a:endParaRPr lang="zh-CN" altLang="en-US" sz="4265"/>
          </a:p>
        </p:txBody>
      </p:sp>
      <p:sp>
        <p:nvSpPr>
          <p:cNvPr id="9" name="文本框 8"/>
          <p:cNvSpPr txBox="1"/>
          <p:nvPr/>
        </p:nvSpPr>
        <p:spPr>
          <a:xfrm>
            <a:off x="7022253" y="4548293"/>
            <a:ext cx="1668780" cy="748030"/>
          </a:xfrm>
          <a:prstGeom prst="rect">
            <a:avLst/>
          </a:prstGeom>
          <a:noFill/>
        </p:spPr>
        <p:txBody>
          <a:bodyPr wrap="none" rtlCol="0" anchor="t">
            <a:spAutoFit/>
          </a:bodyPr>
          <a:p>
            <a:r>
              <a:rPr lang="zh-CN" altLang="en-US" sz="4265">
                <a:sym typeface="+mn-ea"/>
              </a:rPr>
              <a:t>Crystal</a:t>
            </a:r>
            <a:endParaRPr lang="zh-CN" altLang="en-US" sz="4265"/>
          </a:p>
        </p:txBody>
      </p:sp>
      <p:sp>
        <p:nvSpPr>
          <p:cNvPr id="10" name="文本框 9"/>
          <p:cNvSpPr txBox="1"/>
          <p:nvPr/>
        </p:nvSpPr>
        <p:spPr>
          <a:xfrm>
            <a:off x="5481320" y="3550073"/>
            <a:ext cx="2893907" cy="748030"/>
          </a:xfrm>
          <a:prstGeom prst="rect">
            <a:avLst/>
          </a:prstGeom>
          <a:noFill/>
        </p:spPr>
        <p:txBody>
          <a:bodyPr wrap="square" rtlCol="0">
            <a:spAutoFit/>
          </a:bodyPr>
          <a:p>
            <a:r>
              <a:rPr lang="en-US" altLang="zh-CN" sz="4265"/>
              <a:t>0/1</a:t>
            </a:r>
            <a:endParaRPr lang="en-US" altLang="zh-CN" sz="4265"/>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edge">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checkerboard(across)">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0" grpId="0"/>
      <p:bldP spid="10" grpId="1"/>
      <p:bldP spid="8" grpId="0"/>
      <p:bldP spid="8" grpId="1"/>
      <p:bldP spid="9" grpId="0"/>
      <p:bldP spid="9"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7730067" cy="1076325"/>
          </a:xfrm>
          <a:prstGeom prst="rect">
            <a:avLst/>
          </a:prstGeom>
          <a:noFill/>
        </p:spPr>
        <p:txBody>
          <a:bodyPr wrap="square" rtlCol="0">
            <a:spAutoFit/>
          </a:bodyPr>
          <a:lstStyle/>
          <a:p>
            <a:r>
              <a:rPr lang="en-US" altLang="zh-CN" sz="3200" b="1" dirty="0">
                <a:latin typeface="微软雅黑" panose="020B0503020204020204" charset="-122"/>
                <a:ea typeface="微软雅黑" panose="020B0503020204020204" charset="-122"/>
                <a:sym typeface="+mn-ea"/>
              </a:rPr>
              <a:t>Deep neural network enabled active metasurface embedded design</a:t>
            </a:r>
            <a:endParaRPr lang="en-US" altLang="zh-CN" sz="3200" b="1" dirty="0"/>
          </a:p>
        </p:txBody>
      </p:sp>
      <p:sp>
        <p:nvSpPr>
          <p:cNvPr id="2" name="文本框 1"/>
          <p:cNvSpPr txBox="1"/>
          <p:nvPr/>
        </p:nvSpPr>
        <p:spPr>
          <a:xfrm>
            <a:off x="384387" y="1469813"/>
            <a:ext cx="10689167" cy="2306955"/>
          </a:xfrm>
          <a:prstGeom prst="rect">
            <a:avLst/>
          </a:prstGeom>
          <a:noFill/>
        </p:spPr>
        <p:txBody>
          <a:bodyPr wrap="square" rtlCol="0">
            <a:spAutoFit/>
          </a:bodyPr>
          <a:p>
            <a:r>
              <a:rPr lang="zh-CN" altLang="en-US" sz="2400"/>
              <a:t># </a:t>
            </a:r>
            <a:r>
              <a:rPr lang="en-US" altLang="zh-CN" sz="2400"/>
              <a:t>Paper Abstract</a:t>
            </a:r>
            <a:r>
              <a:rPr lang="zh-CN" altLang="en-US" sz="2400"/>
              <a:t>：</a:t>
            </a:r>
            <a:endParaRPr lang="zh-CN" altLang="en-US" sz="2400"/>
          </a:p>
          <a:p>
            <a:endParaRPr lang="zh-CN" altLang="en-US" sz="2400"/>
          </a:p>
          <a:p>
            <a:r>
              <a:rPr lang="zh-CN" altLang="en-US" sz="2400"/>
              <a:t>1. </a:t>
            </a:r>
            <a:r>
              <a:rPr lang="en-US" altLang="zh-CN" sz="2400"/>
              <a:t>Provenance</a:t>
            </a:r>
            <a:r>
              <a:rPr lang="zh-CN" altLang="en-US" sz="2400"/>
              <a:t>：</a:t>
            </a:r>
            <a:r>
              <a:rPr lang="en-US" sz="2400"/>
              <a:t>Nanophotonics </a:t>
            </a:r>
            <a:r>
              <a:rPr lang="zh-CN" altLang="en-US" sz="2400"/>
              <a:t>（</a:t>
            </a:r>
            <a:r>
              <a:rPr lang="en-US" altLang="zh-CN" sz="2400"/>
              <a:t>IF : 7.923</a:t>
            </a:r>
            <a:r>
              <a:rPr lang="zh-CN" altLang="en-US" sz="2400"/>
              <a:t>）</a:t>
            </a:r>
            <a:endParaRPr lang="en-US" sz="2400"/>
          </a:p>
          <a:p>
            <a:r>
              <a:rPr lang="zh-CN" altLang="en-US" sz="2400"/>
              <a:t>2. </a:t>
            </a:r>
            <a:r>
              <a:rPr lang="en-US" altLang="zh-CN" sz="2400"/>
              <a:t>Author</a:t>
            </a:r>
            <a:r>
              <a:rPr lang="zh-CN" altLang="en-US" sz="2400"/>
              <a:t>：</a:t>
            </a:r>
            <a:endParaRPr lang="zh-CN" altLang="en-US" sz="2400"/>
          </a:p>
          <a:p>
            <a:endParaRPr sz="2400"/>
          </a:p>
          <a:p>
            <a:r>
              <a:rPr lang="zh-CN" altLang="en-US" sz="2400"/>
              <a:t>3. </a:t>
            </a:r>
            <a:r>
              <a:rPr lang="en-US" altLang="zh-CN" sz="2400"/>
              <a:t>Cites</a:t>
            </a:r>
            <a:r>
              <a:rPr lang="zh-CN" altLang="en-US" sz="2400"/>
              <a:t>：</a:t>
            </a:r>
            <a:r>
              <a:rPr lang="en-US" altLang="zh-CN" sz="2400"/>
              <a:t>not very high 35+</a:t>
            </a:r>
            <a:endParaRPr lang="zh-CN" altLang="en-US" sz="2400"/>
          </a:p>
        </p:txBody>
      </p:sp>
      <p:pic>
        <p:nvPicPr>
          <p:cNvPr id="5" name="图片 4"/>
          <p:cNvPicPr>
            <a:picLocks noChangeAspect="1"/>
          </p:cNvPicPr>
          <p:nvPr/>
        </p:nvPicPr>
        <p:blipFill>
          <a:blip r:embed="rId2"/>
          <a:stretch>
            <a:fillRect/>
          </a:stretch>
        </p:blipFill>
        <p:spPr>
          <a:xfrm>
            <a:off x="1822873" y="2646680"/>
            <a:ext cx="8153400" cy="575733"/>
          </a:xfrm>
          <a:prstGeom prst="rect">
            <a:avLst/>
          </a:prstGeom>
        </p:spPr>
      </p:pic>
      <p:sp>
        <p:nvSpPr>
          <p:cNvPr id="6" name="文本框 5"/>
          <p:cNvSpPr txBox="1"/>
          <p:nvPr/>
        </p:nvSpPr>
        <p:spPr>
          <a:xfrm>
            <a:off x="270087" y="3874347"/>
            <a:ext cx="11650980" cy="1198880"/>
          </a:xfrm>
          <a:prstGeom prst="rect">
            <a:avLst/>
          </a:prstGeom>
          <a:noFill/>
        </p:spPr>
        <p:txBody>
          <a:bodyPr wrap="square" rtlCol="0" anchor="t">
            <a:spAutoFit/>
          </a:bodyPr>
          <a:p>
            <a:r>
              <a:rPr lang="en-US" altLang="zh-CN" sz="2400"/>
              <a:t>Goals:</a:t>
            </a:r>
            <a:endParaRPr lang="zh-CN" altLang="en-US" sz="2400"/>
          </a:p>
          <a:p>
            <a:r>
              <a:rPr sz="2400"/>
              <a:t>本文基于深度学习，提出了一种基于有源超表面结构的光子器件正演建模与反演设计方法。</a:t>
            </a:r>
            <a:endParaRPr sz="240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MFP filter </a:t>
            </a:r>
            <a:r>
              <a:rPr lang="en-US" altLang="zh-CN" sz="3200" b="1" dirty="0">
                <a:sym typeface="+mn-ea"/>
              </a:rPr>
              <a:t>conceptual graph</a:t>
            </a:r>
            <a:endParaRPr lang="en-US" altLang="zh-CN" sz="3200" b="1" dirty="0"/>
          </a:p>
        </p:txBody>
      </p:sp>
      <p:pic>
        <p:nvPicPr>
          <p:cNvPr id="2" name="图片 1"/>
          <p:cNvPicPr>
            <a:picLocks noChangeAspect="1"/>
          </p:cNvPicPr>
          <p:nvPr/>
        </p:nvPicPr>
        <p:blipFill>
          <a:blip r:embed="rId2"/>
          <a:stretch>
            <a:fillRect/>
          </a:stretch>
        </p:blipFill>
        <p:spPr>
          <a:xfrm>
            <a:off x="469265" y="1259205"/>
            <a:ext cx="4968875" cy="2884170"/>
          </a:xfrm>
          <a:prstGeom prst="rect">
            <a:avLst/>
          </a:prstGeom>
        </p:spPr>
      </p:pic>
      <p:sp>
        <p:nvSpPr>
          <p:cNvPr id="5" name="文本框 4"/>
          <p:cNvSpPr txBox="1"/>
          <p:nvPr/>
        </p:nvSpPr>
        <p:spPr>
          <a:xfrm>
            <a:off x="4746625" y="1412240"/>
            <a:ext cx="5821680" cy="460375"/>
          </a:xfrm>
          <a:prstGeom prst="rect">
            <a:avLst/>
          </a:prstGeom>
          <a:noFill/>
        </p:spPr>
        <p:txBody>
          <a:bodyPr wrap="square" rtlCol="0" anchor="t">
            <a:spAutoFit/>
          </a:bodyPr>
          <a:p>
            <a:r>
              <a:rPr lang="en-US" altLang="zh-CN" sz="2400"/>
              <a:t>M matrix</a:t>
            </a:r>
            <a:r>
              <a:rPr lang="zh-CN" altLang="en-US" sz="2400"/>
              <a:t>：DBR transfer matrix</a:t>
            </a:r>
            <a:endParaRPr lang="zh-CN" altLang="en-US" sz="2400"/>
          </a:p>
        </p:txBody>
      </p:sp>
      <p:sp>
        <p:nvSpPr>
          <p:cNvPr id="6" name="文本框 5"/>
          <p:cNvSpPr txBox="1"/>
          <p:nvPr/>
        </p:nvSpPr>
        <p:spPr>
          <a:xfrm>
            <a:off x="4402455" y="1017905"/>
            <a:ext cx="7057390" cy="460375"/>
          </a:xfrm>
          <a:prstGeom prst="rect">
            <a:avLst/>
          </a:prstGeom>
          <a:noFill/>
        </p:spPr>
        <p:txBody>
          <a:bodyPr wrap="square" rtlCol="0" anchor="t">
            <a:spAutoFit/>
          </a:bodyPr>
          <a:p>
            <a:r>
              <a:rPr lang="zh-CN" altLang="en-US" sz="2400"/>
              <a:t>S matrix ：光子从自由态到初态的过渡矩阵</a:t>
            </a:r>
            <a:r>
              <a:rPr lang="en-US" altLang="zh-CN" sz="2400"/>
              <a:t>S</a:t>
            </a:r>
            <a:endParaRPr lang="en-US" altLang="zh-CN" sz="2400"/>
          </a:p>
        </p:txBody>
      </p:sp>
      <p:pic>
        <p:nvPicPr>
          <p:cNvPr id="3" name="图片 2"/>
          <p:cNvPicPr>
            <a:picLocks noChangeAspect="1"/>
          </p:cNvPicPr>
          <p:nvPr>
            <p:custDataLst>
              <p:tags r:id="rId3"/>
            </p:custDataLst>
          </p:nvPr>
        </p:nvPicPr>
        <p:blipFill>
          <a:blip r:embed="rId4"/>
          <a:stretch>
            <a:fillRect/>
          </a:stretch>
        </p:blipFill>
        <p:spPr>
          <a:xfrm>
            <a:off x="10492740" y="967105"/>
            <a:ext cx="1558290" cy="44513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140970" y="320675"/>
            <a:ext cx="7137400" cy="621665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4812665" y="1924050"/>
            <a:ext cx="7556500" cy="3333750"/>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Forward prediction DNN</a:t>
            </a:r>
            <a:endParaRPr lang="en-US" altLang="zh-CN" sz="3200" b="1" dirty="0"/>
          </a:p>
        </p:txBody>
      </p:sp>
      <p:pic>
        <p:nvPicPr>
          <p:cNvPr id="2" name="图片 1"/>
          <p:cNvPicPr>
            <a:picLocks noChangeAspect="1"/>
          </p:cNvPicPr>
          <p:nvPr/>
        </p:nvPicPr>
        <p:blipFill>
          <a:blip r:embed="rId2"/>
          <a:stretch>
            <a:fillRect/>
          </a:stretch>
        </p:blipFill>
        <p:spPr>
          <a:xfrm>
            <a:off x="140970" y="750570"/>
            <a:ext cx="4413885" cy="2569845"/>
          </a:xfrm>
          <a:prstGeom prst="rect">
            <a:avLst/>
          </a:prstGeom>
        </p:spPr>
      </p:pic>
      <p:sp>
        <p:nvSpPr>
          <p:cNvPr id="3" name="文本框 2"/>
          <p:cNvSpPr txBox="1"/>
          <p:nvPr/>
        </p:nvSpPr>
        <p:spPr>
          <a:xfrm>
            <a:off x="8326967" y="1442720"/>
            <a:ext cx="3865033" cy="460375"/>
          </a:xfrm>
          <a:prstGeom prst="rect">
            <a:avLst/>
          </a:prstGeom>
          <a:noFill/>
        </p:spPr>
        <p:txBody>
          <a:bodyPr wrap="square" rtlCol="0">
            <a:spAutoFit/>
          </a:bodyPr>
          <a:p>
            <a:r>
              <a:rPr sz="2400"/>
              <a:t>The NTN output is as follows:</a:t>
            </a:r>
            <a:endParaRPr sz="2400"/>
          </a:p>
        </p:txBody>
      </p:sp>
      <p:pic>
        <p:nvPicPr>
          <p:cNvPr id="5" name="图片 4"/>
          <p:cNvPicPr>
            <a:picLocks noChangeAspect="1"/>
          </p:cNvPicPr>
          <p:nvPr/>
        </p:nvPicPr>
        <p:blipFill>
          <a:blip r:embed="rId3"/>
          <a:stretch>
            <a:fillRect/>
          </a:stretch>
        </p:blipFill>
        <p:spPr>
          <a:xfrm>
            <a:off x="9129607" y="2923540"/>
            <a:ext cx="4323080" cy="651933"/>
          </a:xfrm>
          <a:prstGeom prst="rect">
            <a:avLst/>
          </a:prstGeom>
        </p:spPr>
      </p:pic>
      <p:sp>
        <p:nvSpPr>
          <p:cNvPr id="6" name="文本框 5"/>
          <p:cNvSpPr txBox="1"/>
          <p:nvPr/>
        </p:nvSpPr>
        <p:spPr>
          <a:xfrm>
            <a:off x="9556327" y="3995420"/>
            <a:ext cx="2495127" cy="829945"/>
          </a:xfrm>
          <a:prstGeom prst="rect">
            <a:avLst/>
          </a:prstGeom>
          <a:noFill/>
        </p:spPr>
        <p:txBody>
          <a:bodyPr wrap="square" rtlCol="0">
            <a:spAutoFit/>
          </a:bodyPr>
          <a:p>
            <a:r>
              <a:rPr lang="en-US" altLang="zh-CN" sz="2400"/>
              <a:t>needle drop for 105 picture</a:t>
            </a:r>
            <a:endParaRPr lang="en-US" altLang="zh-CN" sz="2400"/>
          </a:p>
        </p:txBody>
      </p:sp>
      <p:pic>
        <p:nvPicPr>
          <p:cNvPr id="8" name="图片 7"/>
          <p:cNvPicPr>
            <a:picLocks noChangeAspect="1"/>
          </p:cNvPicPr>
          <p:nvPr>
            <p:custDataLst>
              <p:tags r:id="rId4"/>
            </p:custDataLst>
          </p:nvPr>
        </p:nvPicPr>
        <p:blipFill>
          <a:blip r:embed="rId5"/>
          <a:stretch>
            <a:fillRect/>
          </a:stretch>
        </p:blipFill>
        <p:spPr>
          <a:xfrm>
            <a:off x="43815" y="3740150"/>
            <a:ext cx="7291705" cy="2734310"/>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5100955" y="367665"/>
            <a:ext cx="6300470" cy="38906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Forward prediction DNN</a:t>
            </a:r>
            <a:endParaRPr lang="en-US" altLang="zh-CN" sz="3200" b="1" dirty="0"/>
          </a:p>
        </p:txBody>
      </p:sp>
      <p:pic>
        <p:nvPicPr>
          <p:cNvPr id="2" name="图片 1"/>
          <p:cNvPicPr>
            <a:picLocks noChangeAspect="1"/>
          </p:cNvPicPr>
          <p:nvPr/>
        </p:nvPicPr>
        <p:blipFill>
          <a:blip r:embed="rId2"/>
          <a:stretch>
            <a:fillRect/>
          </a:stretch>
        </p:blipFill>
        <p:spPr>
          <a:xfrm>
            <a:off x="334010" y="1520825"/>
            <a:ext cx="5435600" cy="483616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429375" y="1313815"/>
            <a:ext cx="5621655" cy="4523740"/>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Inverse design DNN</a:t>
            </a:r>
            <a:endParaRPr lang="en-US" altLang="zh-CN" sz="3200" b="1" dirty="0"/>
          </a:p>
        </p:txBody>
      </p:sp>
      <p:pic>
        <p:nvPicPr>
          <p:cNvPr id="2" name="图片 1"/>
          <p:cNvPicPr>
            <a:picLocks noChangeAspect="1"/>
          </p:cNvPicPr>
          <p:nvPr/>
        </p:nvPicPr>
        <p:blipFill>
          <a:blip r:embed="rId2"/>
          <a:stretch>
            <a:fillRect/>
          </a:stretch>
        </p:blipFill>
        <p:spPr>
          <a:xfrm>
            <a:off x="368935" y="1292860"/>
            <a:ext cx="4433570" cy="264350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876165" y="1292860"/>
            <a:ext cx="7174865" cy="275399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1123950" y="4478655"/>
            <a:ext cx="9105900" cy="1609090"/>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Design examples with the inverse DNN</a:t>
            </a:r>
            <a:endParaRPr lang="en-US" altLang="zh-CN" sz="3200" b="1" dirty="0"/>
          </a:p>
        </p:txBody>
      </p:sp>
      <p:pic>
        <p:nvPicPr>
          <p:cNvPr id="2" name="图片 1"/>
          <p:cNvPicPr>
            <a:picLocks noChangeAspect="1"/>
          </p:cNvPicPr>
          <p:nvPr/>
        </p:nvPicPr>
        <p:blipFill>
          <a:blip r:embed="rId2"/>
          <a:stretch>
            <a:fillRect/>
          </a:stretch>
        </p:blipFill>
        <p:spPr>
          <a:xfrm>
            <a:off x="1530350" y="911648"/>
            <a:ext cx="9000067" cy="7754620"/>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Conclusions</a:t>
            </a:r>
            <a:endParaRPr lang="en-US" altLang="zh-CN" sz="3200" b="1" dirty="0"/>
          </a:p>
        </p:txBody>
      </p:sp>
      <p:sp>
        <p:nvSpPr>
          <p:cNvPr id="5" name="文本框 4"/>
          <p:cNvSpPr txBox="1"/>
          <p:nvPr/>
        </p:nvSpPr>
        <p:spPr>
          <a:xfrm>
            <a:off x="328507" y="966047"/>
            <a:ext cx="10808547" cy="3046095"/>
          </a:xfrm>
          <a:prstGeom prst="rect">
            <a:avLst/>
          </a:prstGeom>
          <a:noFill/>
        </p:spPr>
        <p:txBody>
          <a:bodyPr wrap="square" rtlCol="0">
            <a:spAutoFit/>
          </a:bodyPr>
          <a:p>
            <a:r>
              <a:rPr lang="en-US" altLang="zh-CN" sz="2400"/>
              <a:t>优点:</a:t>
            </a:r>
            <a:endParaRPr lang="en-US" altLang="zh-CN" sz="2400"/>
          </a:p>
          <a:p>
            <a:endParaRPr lang="en-US" altLang="zh-CN" sz="2400"/>
          </a:p>
          <a:p>
            <a:r>
              <a:rPr lang="en-US" altLang="zh-CN" sz="2400"/>
              <a:t>1.  开发一种设计复杂光子结构的方法(DNN有助于改进)</a:t>
            </a:r>
            <a:endParaRPr lang="en-US" altLang="zh-CN" sz="2400"/>
          </a:p>
          <a:p>
            <a:endParaRPr lang="en-US" altLang="zh-CN" sz="2400"/>
          </a:p>
          <a:p>
            <a:r>
              <a:rPr lang="en-US" altLang="zh-CN" sz="2400"/>
              <a:t>2. 实现计算效率和精确的逆向结构设计</a:t>
            </a:r>
            <a:endParaRPr lang="en-US" altLang="zh-CN" sz="2400"/>
          </a:p>
          <a:p>
            <a:endParaRPr lang="en-US" altLang="zh-CN" sz="2400"/>
          </a:p>
          <a:p>
            <a:r>
              <a:rPr lang="en-US" altLang="zh-CN" sz="2400"/>
              <a:t>3.该混合设计方案可以推广到其他包含s矩阵描述超表面的光子结构，如波导器件、光子晶体和堆叠多层超表面。</a:t>
            </a:r>
            <a:endParaRPr lang="zh-CN" altLang="en-US" sz="2400"/>
          </a:p>
        </p:txBody>
      </p:sp>
      <p:pic>
        <p:nvPicPr>
          <p:cNvPr id="2" name="图片 1"/>
          <p:cNvPicPr>
            <a:picLocks noChangeAspect="1"/>
          </p:cNvPicPr>
          <p:nvPr>
            <p:custDataLst>
              <p:tags r:id="rId2"/>
            </p:custDataLst>
          </p:nvPr>
        </p:nvPicPr>
        <p:blipFill>
          <a:blip r:embed="rId3"/>
          <a:stretch>
            <a:fillRect/>
          </a:stretch>
        </p:blipFill>
        <p:spPr>
          <a:xfrm>
            <a:off x="1991360" y="4885055"/>
            <a:ext cx="7296150" cy="1873250"/>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标题 1"/>
          <p:cNvSpPr txBox="1"/>
          <p:nvPr/>
        </p:nvSpPr>
        <p:spPr bwMode="auto">
          <a:xfrm>
            <a:off x="7017600" y="209055"/>
            <a:ext cx="4800000" cy="540000"/>
          </a:xfrm>
          <a:prstGeom prst="rect">
            <a:avLst/>
          </a:prstGeom>
          <a:noFill/>
          <a:ln>
            <a:noFill/>
          </a:ln>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endParaRPr lang="zh-CN" altLang="en-US" sz="3735" b="1" dirty="0">
              <a:solidFill>
                <a:schemeClr val="accent1">
                  <a:lumMod val="75000"/>
                </a:schemeClr>
              </a:solidFill>
              <a:latin typeface="微软雅黑" panose="020B0503020204020204" charset="-122"/>
              <a:ea typeface="微软雅黑" panose="020B0503020204020204" charset="-122"/>
            </a:endParaRPr>
          </a:p>
        </p:txBody>
      </p:sp>
      <p:pic>
        <p:nvPicPr>
          <p:cNvPr id="2097152" name="图片 10"/>
          <p:cNvPicPr>
            <a:picLocks noChangeAspect="1"/>
          </p:cNvPicPr>
          <p:nvPr/>
        </p:nvPicPr>
        <p:blipFill>
          <a:blip r:embed="rId1"/>
          <a:srcRect/>
          <a:stretch>
            <a:fillRect/>
          </a:stretch>
        </p:blipFill>
        <p:spPr bwMode="auto">
          <a:xfrm>
            <a:off x="0" y="41203"/>
            <a:ext cx="3266508" cy="836696"/>
          </a:xfrm>
          <a:prstGeom prst="rect">
            <a:avLst/>
          </a:prstGeom>
          <a:noFill/>
          <a:ln>
            <a:noFill/>
          </a:ln>
        </p:spPr>
      </p:pic>
      <p:pic>
        <p:nvPicPr>
          <p:cNvPr id="2097153" name="图片 11"/>
          <p:cNvPicPr>
            <a:picLocks noChangeAspect="1"/>
          </p:cNvPicPr>
          <p:nvPr/>
        </p:nvPicPr>
        <p:blipFill>
          <a:blip r:embed="rId2"/>
          <a:srcRect/>
          <a:stretch>
            <a:fillRect/>
          </a:stretch>
        </p:blipFill>
        <p:spPr bwMode="auto">
          <a:xfrm>
            <a:off x="8292859" y="119669"/>
            <a:ext cx="3899141" cy="718771"/>
          </a:xfrm>
          <a:prstGeom prst="rect">
            <a:avLst/>
          </a:prstGeom>
          <a:noFill/>
          <a:ln>
            <a:noFill/>
          </a:ln>
        </p:spPr>
      </p:pic>
      <p:pic>
        <p:nvPicPr>
          <p:cNvPr id="2097154" name="图片 15"/>
          <p:cNvPicPr>
            <a:picLocks noChangeAspect="1"/>
          </p:cNvPicPr>
          <p:nvPr/>
        </p:nvPicPr>
        <p:blipFill>
          <a:blip r:embed="rId3" cstate="print"/>
          <a:srcRect t="41238" b="27599"/>
          <a:stretch>
            <a:fillRect/>
          </a:stretch>
        </p:blipFill>
        <p:spPr bwMode="auto">
          <a:xfrm>
            <a:off x="847" y="877993"/>
            <a:ext cx="12191153" cy="2707640"/>
          </a:xfrm>
          <a:prstGeom prst="rect">
            <a:avLst/>
          </a:prstGeom>
          <a:noFill/>
          <a:ln w="9525">
            <a:noFill/>
            <a:miter lim="800000"/>
            <a:headEnd/>
            <a:tailEnd/>
          </a:ln>
        </p:spPr>
      </p:pic>
      <p:cxnSp>
        <p:nvCxnSpPr>
          <p:cNvPr id="10" name="直接连接符 9"/>
          <p:cNvCxnSpPr/>
          <p:nvPr/>
        </p:nvCxnSpPr>
        <p:spPr>
          <a:xfrm>
            <a:off x="1096453" y="4608647"/>
            <a:ext cx="10045984" cy="0"/>
          </a:xfrm>
          <a:prstGeom prst="line">
            <a:avLst/>
          </a:prstGeom>
          <a:ln w="63500">
            <a:gradFill flip="none" rotWithShape="1">
              <a:gsLst>
                <a:gs pos="0">
                  <a:srgbClr val="D0E0DF"/>
                </a:gs>
                <a:gs pos="52000">
                  <a:srgbClr val="4C6969"/>
                </a:gs>
                <a:gs pos="100000">
                  <a:srgbClr val="D0E0DF"/>
                </a:gs>
              </a:gsLst>
              <a:lin ang="0" scaled="1"/>
              <a:tileRect/>
            </a:gradFill>
          </a:ln>
        </p:spPr>
        <p:style>
          <a:lnRef idx="1">
            <a:schemeClr val="accent3"/>
          </a:lnRef>
          <a:fillRef idx="0">
            <a:schemeClr val="accent3"/>
          </a:fillRef>
          <a:effectRef idx="0">
            <a:schemeClr val="accent3"/>
          </a:effectRef>
          <a:fontRef idx="minor">
            <a:schemeClr val="tx1"/>
          </a:fontRef>
        </p:style>
      </p:cxnSp>
      <p:sp>
        <p:nvSpPr>
          <p:cNvPr id="11" name="标题 1"/>
          <p:cNvSpPr txBox="1"/>
          <p:nvPr/>
        </p:nvSpPr>
        <p:spPr bwMode="auto">
          <a:xfrm>
            <a:off x="-88183" y="3429000"/>
            <a:ext cx="12191999" cy="103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en-US" altLang="zh-CN" sz="3735" b="1" dirty="0">
                <a:latin typeface="微软雅黑" panose="020B0503020204020204" charset="-122"/>
                <a:ea typeface="微软雅黑" panose="020B0503020204020204" charset="-122"/>
              </a:rPr>
              <a:t>Part 3-2:  Semantic Segmentation</a:t>
            </a:r>
            <a:endParaRPr lang="en-US" altLang="zh-CN" sz="3735" b="1" dirty="0">
              <a:latin typeface="微软雅黑" panose="020B0503020204020204" charset="-122"/>
              <a:ea typeface="微软雅黑" panose="020B0503020204020204"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3847" cy="583565"/>
          </a:xfrm>
          <a:prstGeom prst="rect">
            <a:avLst/>
          </a:prstGeom>
          <a:noFill/>
        </p:spPr>
        <p:txBody>
          <a:bodyPr wrap="square" rtlCol="0">
            <a:spAutoFit/>
          </a:bodyPr>
          <a:lstStyle/>
          <a:p>
            <a:r>
              <a:rPr lang="en-US" altLang="zh-CN" sz="3200" b="1" dirty="0">
                <a:sym typeface="+mn-ea"/>
              </a:rPr>
              <a:t>Original Camera</a:t>
            </a:r>
            <a:r>
              <a:rPr lang="zh-CN" altLang="en-US" sz="3200" b="1" dirty="0">
                <a:sym typeface="+mn-ea"/>
              </a:rPr>
              <a:t>（</a:t>
            </a:r>
            <a:r>
              <a:rPr lang="en-US" altLang="zh-CN" sz="3200" b="1" dirty="0">
                <a:sym typeface="+mn-ea"/>
              </a:rPr>
              <a:t>Digital Camera</a:t>
            </a:r>
            <a:r>
              <a:rPr lang="zh-CN" altLang="en-US" sz="3200" b="1" dirty="0">
                <a:sym typeface="+mn-ea"/>
              </a:rPr>
              <a:t>）</a:t>
            </a:r>
            <a:endParaRPr lang="en-US" altLang="zh-CN" sz="3200" b="1" dirty="0"/>
          </a:p>
        </p:txBody>
      </p:sp>
      <p:sp>
        <p:nvSpPr>
          <p:cNvPr id="3" name="文本框 2"/>
          <p:cNvSpPr txBox="1"/>
          <p:nvPr/>
        </p:nvSpPr>
        <p:spPr>
          <a:xfrm>
            <a:off x="257175" y="987425"/>
            <a:ext cx="3380105" cy="768350"/>
          </a:xfrm>
          <a:prstGeom prst="rect">
            <a:avLst/>
          </a:prstGeom>
          <a:noFill/>
        </p:spPr>
        <p:txBody>
          <a:bodyPr wrap="square" rtlCol="0">
            <a:spAutoFit/>
          </a:bodyPr>
          <a:p>
            <a:r>
              <a:rPr lang="en-US" altLang="zh-CN" sz="4400"/>
              <a:t>Output Inage</a:t>
            </a:r>
            <a:r>
              <a:rPr lang="zh-CN" altLang="en-US" sz="4400"/>
              <a:t>：</a:t>
            </a:r>
            <a:endParaRPr lang="zh-CN" altLang="en-US" sz="4400"/>
          </a:p>
        </p:txBody>
      </p:sp>
      <p:sp>
        <p:nvSpPr>
          <p:cNvPr id="5" name="文本框 4"/>
          <p:cNvSpPr txBox="1"/>
          <p:nvPr/>
        </p:nvSpPr>
        <p:spPr>
          <a:xfrm>
            <a:off x="866775" y="2021840"/>
            <a:ext cx="2275840" cy="617855"/>
          </a:xfrm>
          <a:prstGeom prst="rect">
            <a:avLst/>
          </a:prstGeom>
          <a:noFill/>
        </p:spPr>
        <p:txBody>
          <a:bodyPr wrap="square" rtlCol="0">
            <a:noAutofit/>
          </a:bodyPr>
          <a:p>
            <a:r>
              <a:rPr lang="en-US" altLang="zh-CN" sz="3200"/>
              <a:t>RGB Image</a:t>
            </a:r>
            <a:endParaRPr lang="en-US" altLang="zh-CN" sz="3200"/>
          </a:p>
        </p:txBody>
      </p:sp>
      <p:sp>
        <p:nvSpPr>
          <p:cNvPr id="6" name="文本框 5"/>
          <p:cNvSpPr txBox="1"/>
          <p:nvPr>
            <p:custDataLst>
              <p:tags r:id="rId2"/>
            </p:custDataLst>
          </p:nvPr>
        </p:nvSpPr>
        <p:spPr>
          <a:xfrm>
            <a:off x="866775" y="2905760"/>
            <a:ext cx="2275840" cy="617855"/>
          </a:xfrm>
          <a:prstGeom prst="rect">
            <a:avLst/>
          </a:prstGeom>
          <a:noFill/>
        </p:spPr>
        <p:txBody>
          <a:bodyPr wrap="square" rtlCol="0">
            <a:noAutofit/>
          </a:bodyPr>
          <a:p>
            <a:r>
              <a:rPr lang="en-US" altLang="zh-CN" sz="3200"/>
              <a:t>YUV Image</a:t>
            </a:r>
            <a:endParaRPr lang="en-US" altLang="zh-CN" sz="3200"/>
          </a:p>
        </p:txBody>
      </p:sp>
      <p:pic>
        <p:nvPicPr>
          <p:cNvPr id="8" name="图片 7"/>
          <p:cNvPicPr>
            <a:picLocks noChangeAspect="1"/>
          </p:cNvPicPr>
          <p:nvPr>
            <p:custDataLst>
              <p:tags r:id="rId3"/>
            </p:custDataLst>
          </p:nvPr>
        </p:nvPicPr>
        <p:blipFill>
          <a:blip r:embed="rId4"/>
          <a:stretch>
            <a:fillRect/>
          </a:stretch>
        </p:blipFill>
        <p:spPr>
          <a:xfrm>
            <a:off x="141605" y="4278630"/>
            <a:ext cx="3368675" cy="235204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3473450" y="4358005"/>
            <a:ext cx="8577580" cy="2193290"/>
          </a:xfrm>
          <a:prstGeom prst="rect">
            <a:avLst/>
          </a:prstGeom>
        </p:spPr>
      </p:pic>
      <p:sp>
        <p:nvSpPr>
          <p:cNvPr id="11" name="文本框 10"/>
          <p:cNvSpPr txBox="1"/>
          <p:nvPr/>
        </p:nvSpPr>
        <p:spPr>
          <a:xfrm>
            <a:off x="389255" y="3910330"/>
            <a:ext cx="6181725" cy="368300"/>
          </a:xfrm>
          <a:prstGeom prst="rect">
            <a:avLst/>
          </a:prstGeom>
          <a:noFill/>
        </p:spPr>
        <p:txBody>
          <a:bodyPr wrap="square" rtlCol="0">
            <a:spAutoFit/>
          </a:bodyPr>
          <a:p>
            <a:r>
              <a:rPr lang="en-US" altLang="zh-CN"/>
              <a:t>Y</a:t>
            </a:r>
            <a:r>
              <a:rPr lang="zh-CN" altLang="en-US"/>
              <a:t>：</a:t>
            </a:r>
            <a:r>
              <a:rPr lang="en-US" altLang="zh-CN"/>
              <a:t>Luminance(</a:t>
            </a:r>
            <a:r>
              <a:rPr lang="zh-CN" altLang="en-US"/>
              <a:t>亮度</a:t>
            </a:r>
            <a:r>
              <a:rPr lang="en-US" altLang="zh-CN"/>
              <a:t>)</a:t>
            </a:r>
            <a:r>
              <a:rPr lang="zh-CN" altLang="en-US"/>
              <a:t>，</a:t>
            </a:r>
            <a:r>
              <a:rPr lang="en-US" altLang="zh-CN"/>
              <a:t>UV</a:t>
            </a:r>
            <a:r>
              <a:rPr lang="zh-CN" altLang="en-US"/>
              <a:t>：</a:t>
            </a:r>
            <a:r>
              <a:rPr lang="en-US" altLang="zh-CN"/>
              <a:t>Chrominance(</a:t>
            </a:r>
            <a:r>
              <a:rPr lang="zh-CN" altLang="en-US"/>
              <a:t>色度</a:t>
            </a:r>
            <a:r>
              <a:rPr lang="en-US" altLang="zh-CN"/>
              <a:t>),Chroma(</a:t>
            </a:r>
            <a:r>
              <a:rPr lang="zh-CN" altLang="en-US"/>
              <a:t>浓度</a:t>
            </a:r>
            <a:r>
              <a:rPr lang="en-US" altLang="zh-CN"/>
              <a:t>)</a:t>
            </a:r>
            <a:endParaRPr lang="en-US" altLang="zh-CN"/>
          </a:p>
        </p:txBody>
      </p:sp>
      <p:sp>
        <p:nvSpPr>
          <p:cNvPr id="12" name="文本框 11"/>
          <p:cNvSpPr txBox="1"/>
          <p:nvPr/>
        </p:nvSpPr>
        <p:spPr>
          <a:xfrm>
            <a:off x="3582035" y="2802890"/>
            <a:ext cx="1629410" cy="922020"/>
          </a:xfrm>
          <a:prstGeom prst="rect">
            <a:avLst/>
          </a:prstGeom>
          <a:noFill/>
        </p:spPr>
        <p:txBody>
          <a:bodyPr wrap="square" rtlCol="0">
            <a:spAutoFit/>
          </a:bodyPr>
          <a:p>
            <a:r>
              <a:rPr lang="zh-CN" altLang="en-US"/>
              <a:t>YUV 4:4:4 采样</a:t>
            </a:r>
            <a:endParaRPr lang="zh-CN" altLang="en-US"/>
          </a:p>
          <a:p>
            <a:r>
              <a:rPr lang="zh-CN" altLang="en-US"/>
              <a:t>YUV 4:2:2 采样</a:t>
            </a:r>
            <a:endParaRPr lang="zh-CN" altLang="en-US"/>
          </a:p>
          <a:p>
            <a:r>
              <a:rPr lang="zh-CN" altLang="en-US"/>
              <a:t>YUV 4:2:0 采样</a:t>
            </a:r>
            <a:endParaRPr lang="zh-CN" altLang="en-US"/>
          </a:p>
        </p:txBody>
      </p:sp>
      <p:sp>
        <p:nvSpPr>
          <p:cNvPr id="13" name="文本框 12"/>
          <p:cNvSpPr txBox="1"/>
          <p:nvPr/>
        </p:nvSpPr>
        <p:spPr>
          <a:xfrm>
            <a:off x="5473700" y="987425"/>
            <a:ext cx="6096000" cy="2306955"/>
          </a:xfrm>
          <a:prstGeom prst="rect">
            <a:avLst/>
          </a:prstGeom>
          <a:noFill/>
        </p:spPr>
        <p:txBody>
          <a:bodyPr wrap="square" rtlCol="0" anchor="t">
            <a:spAutoFit/>
          </a:bodyPr>
          <a:p>
            <a:r>
              <a:rPr lang="zh-CN" altLang="en-US"/>
              <a:t>Y：Luma 明亮度，也称灰阶值，以前的黑白电视，是只有Y信号而没有UV信号。</a:t>
            </a:r>
            <a:endParaRPr lang="zh-CN" altLang="en-US"/>
          </a:p>
          <a:p>
            <a:r>
              <a:rPr lang="zh-CN" altLang="en-US"/>
              <a:t>UV：Chroma 色度，色彩及饱和度，用于指定像素的颜色。 “色度”定义了颜色的两个方面——色调(Cr)与饱和度(Cb)</a:t>
            </a:r>
            <a:endParaRPr lang="zh-CN" altLang="en-US"/>
          </a:p>
          <a:p>
            <a:r>
              <a:rPr lang="zh-CN" altLang="en-US"/>
              <a:t>Cr反映了RGB输入信号红色部分与RGB信号亮度值之间的差异</a:t>
            </a:r>
            <a:endParaRPr lang="zh-CN" altLang="en-US"/>
          </a:p>
          <a:p>
            <a:r>
              <a:rPr lang="zh-CN" altLang="en-US"/>
              <a:t>Cb反映的则是RGB输入信号蓝色部分与RGB信号亮度值之间的差异。</a:t>
            </a:r>
            <a:endParaRPr lang="zh-CN" altLang="en-US"/>
          </a:p>
        </p:txBody>
      </p:sp>
      <p:pic>
        <p:nvPicPr>
          <p:cNvPr id="14" name="图片 13"/>
          <p:cNvPicPr>
            <a:picLocks noChangeAspect="1"/>
          </p:cNvPicPr>
          <p:nvPr>
            <p:custDataLst>
              <p:tags r:id="rId7"/>
            </p:custDataLst>
          </p:nvPr>
        </p:nvPicPr>
        <p:blipFill>
          <a:blip r:embed="rId8"/>
          <a:stretch>
            <a:fillRect/>
          </a:stretch>
        </p:blipFill>
        <p:spPr>
          <a:xfrm>
            <a:off x="6787515" y="2989580"/>
            <a:ext cx="1707515" cy="1570355"/>
          </a:xfrm>
          <a:prstGeom prst="rect">
            <a:avLst/>
          </a:prstGeom>
        </p:spPr>
      </p:pic>
      <p:pic>
        <p:nvPicPr>
          <p:cNvPr id="15" name="图片 14"/>
          <p:cNvPicPr>
            <a:picLocks noChangeAspect="1"/>
          </p:cNvPicPr>
          <p:nvPr>
            <p:custDataLst>
              <p:tags r:id="rId9"/>
            </p:custDataLst>
          </p:nvPr>
        </p:nvPicPr>
        <p:blipFill>
          <a:blip r:embed="rId10"/>
          <a:stretch>
            <a:fillRect/>
          </a:stretch>
        </p:blipFill>
        <p:spPr>
          <a:xfrm>
            <a:off x="8559165" y="3161665"/>
            <a:ext cx="1302385" cy="1226185"/>
          </a:xfrm>
          <a:prstGeom prst="rect">
            <a:avLst/>
          </a:prstGeom>
        </p:spPr>
      </p:pic>
      <p:pic>
        <p:nvPicPr>
          <p:cNvPr id="16" name="图片 15"/>
          <p:cNvPicPr>
            <a:picLocks noChangeAspect="1"/>
          </p:cNvPicPr>
          <p:nvPr>
            <p:custDataLst>
              <p:tags r:id="rId11"/>
            </p:custDataLst>
          </p:nvPr>
        </p:nvPicPr>
        <p:blipFill>
          <a:blip r:embed="rId12"/>
          <a:stretch>
            <a:fillRect/>
          </a:stretch>
        </p:blipFill>
        <p:spPr>
          <a:xfrm>
            <a:off x="9970135" y="3112770"/>
            <a:ext cx="1424305" cy="1323340"/>
          </a:xfrm>
          <a:prstGeom prst="rect">
            <a:avLst/>
          </a:prstGeom>
        </p:spPr>
      </p:pic>
      <p:pic>
        <p:nvPicPr>
          <p:cNvPr id="17" name="图片 16"/>
          <p:cNvPicPr>
            <a:picLocks noChangeAspect="1"/>
          </p:cNvPicPr>
          <p:nvPr>
            <p:custDataLst>
              <p:tags r:id="rId13"/>
            </p:custDataLst>
          </p:nvPr>
        </p:nvPicPr>
        <p:blipFill>
          <a:blip r:embed="rId14"/>
          <a:stretch>
            <a:fillRect/>
          </a:stretch>
        </p:blipFill>
        <p:spPr>
          <a:xfrm>
            <a:off x="2303780" y="3157855"/>
            <a:ext cx="9378950" cy="673100"/>
          </a:xfrm>
          <a:prstGeom prst="rect">
            <a:avLst/>
          </a:prstGeom>
        </p:spPr>
      </p:pic>
      <p:pic>
        <p:nvPicPr>
          <p:cNvPr id="101" name="图片 100"/>
          <p:cNvPicPr/>
          <p:nvPr/>
        </p:nvPicPr>
        <p:blipFill>
          <a:blip r:embed="rId15"/>
          <a:stretch>
            <a:fillRect/>
          </a:stretch>
        </p:blipFill>
        <p:spPr>
          <a:xfrm>
            <a:off x="3076575" y="1711960"/>
            <a:ext cx="2274570" cy="1090930"/>
          </a:xfrm>
          <a:prstGeom prst="rect">
            <a:avLst/>
          </a:prstGeom>
          <a:noFill/>
          <a:ln w="9525">
            <a:noFill/>
          </a:ln>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4693" cy="1076325"/>
          </a:xfrm>
          <a:prstGeom prst="rect">
            <a:avLst/>
          </a:prstGeom>
          <a:noFill/>
        </p:spPr>
        <p:txBody>
          <a:bodyPr wrap="square" rtlCol="0">
            <a:spAutoFit/>
          </a:bodyPr>
          <a:lstStyle/>
          <a:p>
            <a:r>
              <a:rPr lang="en-US" altLang="zh-CN" sz="3200" b="1" dirty="0"/>
              <a:t> U-net :Convolutional Networks for Biomedical</a:t>
            </a:r>
            <a:endParaRPr lang="en-US" altLang="zh-CN" sz="3200" b="1" dirty="0"/>
          </a:p>
          <a:p>
            <a:r>
              <a:rPr lang="en-US" altLang="zh-CN" sz="3200" b="1" dirty="0"/>
              <a:t>Image Segmentation</a:t>
            </a:r>
            <a:endParaRPr lang="en-US" altLang="zh-CN" sz="3200" b="1" dirty="0"/>
          </a:p>
        </p:txBody>
      </p:sp>
      <p:sp>
        <p:nvSpPr>
          <p:cNvPr id="2" name="文本框 1"/>
          <p:cNvSpPr txBox="1"/>
          <p:nvPr/>
        </p:nvSpPr>
        <p:spPr>
          <a:xfrm>
            <a:off x="585047" y="1678940"/>
            <a:ext cx="8784167" cy="1938020"/>
          </a:xfrm>
          <a:prstGeom prst="rect">
            <a:avLst/>
          </a:prstGeom>
          <a:noFill/>
        </p:spPr>
        <p:txBody>
          <a:bodyPr wrap="square" rtlCol="0">
            <a:spAutoFit/>
          </a:bodyPr>
          <a:p>
            <a:r>
              <a:rPr lang="zh-CN" altLang="en-US" sz="2400"/>
              <a:t># </a:t>
            </a:r>
            <a:r>
              <a:rPr lang="en-US" altLang="zh-CN" sz="2400"/>
              <a:t>Paper Abstract</a:t>
            </a:r>
            <a:r>
              <a:rPr lang="zh-CN" altLang="en-US" sz="2400"/>
              <a:t>：</a:t>
            </a:r>
            <a:endParaRPr lang="zh-CN" altLang="en-US" sz="2400"/>
          </a:p>
          <a:p>
            <a:endParaRPr lang="zh-CN" altLang="en-US" sz="2400"/>
          </a:p>
          <a:p>
            <a:r>
              <a:rPr lang="zh-CN" altLang="en-US" sz="2400"/>
              <a:t>1. </a:t>
            </a:r>
            <a:r>
              <a:rPr lang="en-US" altLang="zh-CN" sz="2400"/>
              <a:t>Provenance</a:t>
            </a:r>
            <a:r>
              <a:rPr lang="zh-CN" altLang="en-US" sz="2400"/>
              <a:t>：MICCAI 2015</a:t>
            </a:r>
            <a:r>
              <a:rPr lang="en-US" altLang="zh-CN" sz="2400"/>
              <a:t>     (MIC+CAI)</a:t>
            </a:r>
            <a:endParaRPr lang="zh-CN" altLang="en-US" sz="2400"/>
          </a:p>
          <a:p>
            <a:r>
              <a:rPr lang="zh-CN" altLang="en-US" sz="2400"/>
              <a:t>2. </a:t>
            </a:r>
            <a:r>
              <a:rPr lang="en-US" altLang="zh-CN" sz="2400"/>
              <a:t>Author</a:t>
            </a:r>
            <a:r>
              <a:rPr lang="zh-CN" altLang="en-US" sz="2400"/>
              <a:t>：Olaf Ronneberger, Philipp</a:t>
            </a:r>
            <a:r>
              <a:rPr lang="en-US" altLang="zh-CN" sz="2400"/>
              <a:t> </a:t>
            </a:r>
            <a:r>
              <a:rPr lang="zh-CN" altLang="en-US" sz="2400"/>
              <a:t>Fischer&amp; Thomas Brox</a:t>
            </a:r>
            <a:endParaRPr lang="zh-CN" altLang="en-US" sz="2400"/>
          </a:p>
          <a:p>
            <a:r>
              <a:rPr lang="zh-CN" altLang="en-US" sz="2400"/>
              <a:t>3. </a:t>
            </a:r>
            <a:r>
              <a:rPr lang="en-US" altLang="zh-CN" sz="2400"/>
              <a:t>Cites</a:t>
            </a:r>
            <a:r>
              <a:rPr lang="zh-CN" altLang="en-US" sz="2400"/>
              <a:t>：10k+</a:t>
            </a:r>
            <a:r>
              <a:rPr lang="en-US" altLang="zh-CN" sz="2400"/>
              <a:t> </a:t>
            </a:r>
            <a:r>
              <a:rPr lang="zh-CN" altLang="en-US" sz="2400"/>
              <a:t>（</a:t>
            </a:r>
            <a:r>
              <a:rPr lang="en-US" altLang="zh-CN" sz="2400"/>
              <a:t>According to incomplete statistics</a:t>
            </a:r>
            <a:r>
              <a:rPr lang="zh-CN" altLang="en-US" sz="2400"/>
              <a:t>）</a:t>
            </a:r>
            <a:endParaRPr lang="zh-CN" altLang="en-US" sz="2400"/>
          </a:p>
        </p:txBody>
      </p:sp>
      <p:sp>
        <p:nvSpPr>
          <p:cNvPr id="8" name="等腰三角形 7"/>
          <p:cNvSpPr/>
          <p:nvPr>
            <p:custDataLst>
              <p:tags r:id="rId2"/>
            </p:custDataLst>
          </p:nvPr>
        </p:nvSpPr>
        <p:spPr>
          <a:xfrm>
            <a:off x="86360" y="3550920"/>
            <a:ext cx="2928057" cy="3316393"/>
          </a:xfrm>
          <a:prstGeom prst="triangle">
            <a:avLst/>
          </a:prstGeom>
          <a:solidFill>
            <a:srgbClr val="039FD7"/>
          </a:solidFill>
        </p:spPr>
        <p:txBody>
          <a:bodyPr rot="0" spcFirstLastPara="0" vertOverflow="overflow" horzOverflow="overflow" vert="horz" wrap="square" lIns="91440" tIns="45720" rIns="91440" bIns="45720" numCol="1" spcCol="0" rtlCol="0" fromWordArt="0" anchor="ctr" anchorCtr="0" forceAA="0" compatLnSpc="1">
            <a:normAutofit/>
          </a:bodyPr>
          <a:p>
            <a:pPr algn="just">
              <a:lnSpc>
                <a:spcPct val="130000"/>
              </a:lnSpc>
            </a:pPr>
            <a:endParaRPr lang="zh-CN" altLang="en-US" dirty="0" err="1">
              <a:solidFill>
                <a:srgbClr val="FFFFFF"/>
              </a:solidFill>
              <a:sym typeface="Arial" panose="020B0604020202020204" pitchFamily="34" charset="0"/>
            </a:endParaRPr>
          </a:p>
        </p:txBody>
      </p:sp>
      <p:sp>
        <p:nvSpPr>
          <p:cNvPr id="11" name="任意多边形 10"/>
          <p:cNvSpPr/>
          <p:nvPr>
            <p:custDataLst>
              <p:tags r:id="rId3"/>
            </p:custDataLst>
          </p:nvPr>
        </p:nvSpPr>
        <p:spPr>
          <a:xfrm>
            <a:off x="2186093" y="3803227"/>
            <a:ext cx="8448887" cy="1500293"/>
          </a:xfrm>
          <a:custGeom>
            <a:avLst/>
            <a:gdLst>
              <a:gd name="connsiteX0" fmla="*/ 0 w 5113725"/>
              <a:gd name="connsiteY0" fmla="*/ 0 h 457200"/>
              <a:gd name="connsiteX1" fmla="*/ 5113725 w 5113725"/>
              <a:gd name="connsiteY1" fmla="*/ 0 h 457200"/>
              <a:gd name="connsiteX2" fmla="*/ 5113725 w 5113725"/>
              <a:gd name="connsiteY2" fmla="*/ 457200 h 457200"/>
              <a:gd name="connsiteX3" fmla="*/ 201832 w 5113725"/>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113725" h="457200">
                <a:moveTo>
                  <a:pt x="0" y="0"/>
                </a:moveTo>
                <a:lnTo>
                  <a:pt x="5113725" y="0"/>
                </a:lnTo>
                <a:lnTo>
                  <a:pt x="5113725" y="457200"/>
                </a:lnTo>
                <a:lnTo>
                  <a:pt x="201832" y="457200"/>
                </a:lnTo>
                <a:close/>
              </a:path>
            </a:pathLst>
          </a:custGeom>
          <a:solidFill>
            <a:srgbClr val="039FD7">
              <a:lumMod val="60000"/>
              <a:lumOff val="40000"/>
            </a:srgbClr>
          </a:solidFill>
        </p:spPr>
        <p:txBody>
          <a:bodyPr rot="0" spcFirstLastPara="0" vertOverflow="overflow" horzOverflow="overflow" vert="horz" wrap="square" lIns="180000" tIns="0" rIns="90000" bIns="0" numCol="1" spcCol="0" rtlCol="0" fromWordArt="0" anchor="ctr" anchorCtr="0" forceAA="0" compatLnSpc="1">
            <a:normAutofit/>
          </a:bodyPr>
          <a:p>
            <a:pPr algn="just"/>
            <a:r>
              <a:rPr lang="en-US" altLang="zh-CN" sz="2665" b="1">
                <a:sym typeface="+mn-ea"/>
              </a:rPr>
              <a:t>· </a:t>
            </a:r>
            <a:r>
              <a:rPr lang="zh-CN" altLang="en-US" sz="2665" b="1">
                <a:sym typeface="+mn-ea"/>
              </a:rPr>
              <a:t>Deep learning networks and training strategies are adopted to use annotated samples more effectively according to the way of data enhancement</a:t>
            </a:r>
            <a:endParaRPr lang="en-US" altLang="zh-CN" sz="2665" b="1"/>
          </a:p>
          <a:p>
            <a:pPr algn="just"/>
            <a:endParaRPr lang="da-DK" altLang="zh-CN" sz="2665" b="1" dirty="0">
              <a:solidFill>
                <a:sysClr val="window" lastClr="FFFFFF"/>
              </a:solidFill>
              <a:sym typeface="Arial" panose="020B0604020202020204" pitchFamily="34" charset="0"/>
            </a:endParaRPr>
          </a:p>
        </p:txBody>
      </p:sp>
      <p:sp>
        <p:nvSpPr>
          <p:cNvPr id="13" name="任意多边形 12"/>
          <p:cNvSpPr/>
          <p:nvPr>
            <p:custDataLst>
              <p:tags r:id="rId4"/>
            </p:custDataLst>
          </p:nvPr>
        </p:nvSpPr>
        <p:spPr>
          <a:xfrm>
            <a:off x="2391833" y="5302673"/>
            <a:ext cx="9658773" cy="1028700"/>
          </a:xfrm>
          <a:custGeom>
            <a:avLst/>
            <a:gdLst>
              <a:gd name="connsiteX0" fmla="*/ 0 w 4776873"/>
              <a:gd name="connsiteY0" fmla="*/ 0 h 457200"/>
              <a:gd name="connsiteX1" fmla="*/ 4776873 w 4776873"/>
              <a:gd name="connsiteY1" fmla="*/ 0 h 457200"/>
              <a:gd name="connsiteX2" fmla="*/ 4776873 w 4776873"/>
              <a:gd name="connsiteY2" fmla="*/ 457200 h 457200"/>
              <a:gd name="connsiteX3" fmla="*/ 201832 w 4776873"/>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776873" h="457200">
                <a:moveTo>
                  <a:pt x="0" y="0"/>
                </a:moveTo>
                <a:lnTo>
                  <a:pt x="4776873" y="0"/>
                </a:lnTo>
                <a:lnTo>
                  <a:pt x="4776873" y="457200"/>
                </a:lnTo>
                <a:lnTo>
                  <a:pt x="201832" y="457200"/>
                </a:lnTo>
                <a:close/>
              </a:path>
            </a:pathLst>
          </a:custGeom>
          <a:solidFill>
            <a:srgbClr val="039FD7">
              <a:lumMod val="60000"/>
              <a:lumOff val="40000"/>
            </a:srgbClr>
          </a:solidFill>
        </p:spPr>
        <p:txBody>
          <a:bodyPr rot="0" spcFirstLastPara="0" vertOverflow="overflow" horzOverflow="overflow" vert="horz" wrap="square" lIns="180000" tIns="0" rIns="90000" bIns="0" numCol="1" spcCol="0" rtlCol="0" fromWordArt="0" anchor="ctr" anchorCtr="0" forceAA="0" compatLnSpc="1">
            <a:noAutofit/>
          </a:bodyPr>
          <a:p>
            <a:pPr algn="just"/>
            <a:r>
              <a:rPr lang="en-US" altLang="zh-CN" sz="2665" b="1">
                <a:sym typeface="+mn-ea"/>
              </a:rPr>
              <a:t>· </a:t>
            </a:r>
            <a:r>
              <a:rPr lang="da-DK" altLang="zh-CN" sz="2665" b="1" dirty="0">
                <a:solidFill>
                  <a:schemeClr val="tx1"/>
                </a:solidFill>
                <a:sym typeface="Arial" panose="020B0604020202020204" pitchFamily="34" charset="0"/>
              </a:rPr>
              <a:t>The U-NET shows extremely high performance when using the same network trained to project light microscope images</a:t>
            </a:r>
            <a:endParaRPr lang="da-DK" altLang="zh-CN" sz="2665" b="1" dirty="0">
              <a:solidFill>
                <a:schemeClr val="tx1"/>
              </a:solidFill>
              <a:sym typeface="Arial" panose="020B0604020202020204" pitchFamily="34" charset="0"/>
            </a:endParaRPr>
          </a:p>
        </p:txBody>
      </p:sp>
      <p:sp>
        <p:nvSpPr>
          <p:cNvPr id="12" name="等腰三角形 11"/>
          <p:cNvSpPr/>
          <p:nvPr>
            <p:custDataLst>
              <p:tags r:id="rId5"/>
            </p:custDataLst>
          </p:nvPr>
        </p:nvSpPr>
        <p:spPr>
          <a:xfrm>
            <a:off x="86360" y="3550920"/>
            <a:ext cx="2928057" cy="3316393"/>
          </a:xfrm>
          <a:prstGeom prst="triangle">
            <a:avLst/>
          </a:prstGeom>
          <a:solidFill>
            <a:srgbClr val="039FD7"/>
          </a:solidFill>
        </p:spPr>
        <p:txBody>
          <a:bodyPr rot="0" spcFirstLastPara="0" vertOverflow="overflow" horzOverflow="overflow" vert="horz" wrap="square" lIns="91440" tIns="45720" rIns="91440" bIns="45720" numCol="1" spcCol="0" rtlCol="0" fromWordArt="0" anchor="ctr" anchorCtr="0" forceAA="0" compatLnSpc="1">
            <a:normAutofit fontScale="60000"/>
          </a:bodyPr>
          <a:p>
            <a:pPr algn="ctr">
              <a:lnSpc>
                <a:spcPct val="130000"/>
              </a:lnSpc>
            </a:pPr>
            <a:r>
              <a:rPr lang="en-US" altLang="da-DK" sz="6400" b="1" i="1" u="sng" dirty="0">
                <a:solidFill>
                  <a:sysClr val="window" lastClr="FFFFFF"/>
                </a:solidFill>
                <a:latin typeface="Calibri Light" panose="020F0302020204030204" charset="0"/>
                <a:ea typeface="+mn-ea"/>
                <a:cs typeface="+mn-ea"/>
                <a:sym typeface="Arial" panose="020B0604020202020204" pitchFamily="34" charset="0"/>
              </a:rPr>
              <a:t>U-net</a:t>
            </a:r>
            <a:endParaRPr lang="en-US" altLang="da-DK" sz="6400" b="1" i="1" u="sng" dirty="0">
              <a:solidFill>
                <a:sysClr val="window" lastClr="FFFFFF"/>
              </a:solidFill>
              <a:latin typeface="Calibri Light" panose="020F0302020204030204" charset="0"/>
              <a:ea typeface="+mn-ea"/>
              <a:cs typeface="+mn-ea"/>
              <a:sym typeface="Arial" panose="020B0604020202020204" pitchFamily="34"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U-net conceptual graph</a:t>
            </a:r>
            <a:endParaRPr lang="en-US" altLang="zh-CN" sz="3200" b="1" dirty="0"/>
          </a:p>
        </p:txBody>
      </p:sp>
      <p:pic>
        <p:nvPicPr>
          <p:cNvPr id="2" name="图片 1"/>
          <p:cNvPicPr>
            <a:picLocks noChangeAspect="1"/>
          </p:cNvPicPr>
          <p:nvPr/>
        </p:nvPicPr>
        <p:blipFill>
          <a:blip r:embed="rId2"/>
          <a:stretch>
            <a:fillRect/>
          </a:stretch>
        </p:blipFill>
        <p:spPr>
          <a:xfrm>
            <a:off x="4233333" y="1069340"/>
            <a:ext cx="7382933" cy="5709920"/>
          </a:xfrm>
          <a:prstGeom prst="rect">
            <a:avLst/>
          </a:prstGeom>
        </p:spPr>
      </p:pic>
      <p:pic>
        <p:nvPicPr>
          <p:cNvPr id="100" name="图片 99"/>
          <p:cNvPicPr/>
          <p:nvPr/>
        </p:nvPicPr>
        <p:blipFill>
          <a:blip r:embed="rId3"/>
          <a:stretch>
            <a:fillRect/>
          </a:stretch>
        </p:blipFill>
        <p:spPr>
          <a:xfrm>
            <a:off x="4429760" y="881380"/>
            <a:ext cx="6990080" cy="5788660"/>
          </a:xfrm>
          <a:prstGeom prst="rect">
            <a:avLst/>
          </a:prstGeom>
          <a:noFill/>
          <a:ln w="9525">
            <a:noFill/>
          </a:ln>
        </p:spPr>
      </p:pic>
      <p:sp>
        <p:nvSpPr>
          <p:cNvPr id="3" name="文本框 2"/>
          <p:cNvSpPr txBox="1"/>
          <p:nvPr/>
        </p:nvSpPr>
        <p:spPr>
          <a:xfrm>
            <a:off x="265853" y="4757420"/>
            <a:ext cx="4040293" cy="1568450"/>
          </a:xfrm>
          <a:prstGeom prst="rect">
            <a:avLst/>
          </a:prstGeom>
          <a:noFill/>
        </p:spPr>
        <p:txBody>
          <a:bodyPr wrap="square" rtlCol="0">
            <a:spAutoFit/>
          </a:bodyPr>
          <a:p>
            <a:r>
              <a:rPr lang="en-US" altLang="zh-CN" sz="2400"/>
              <a:t>· RED</a:t>
            </a:r>
            <a:r>
              <a:rPr lang="zh-CN" altLang="en-US" sz="2400"/>
              <a:t> represents feature extraction</a:t>
            </a:r>
            <a:endParaRPr lang="zh-CN" altLang="en-US" sz="2400"/>
          </a:p>
          <a:p>
            <a:r>
              <a:rPr lang="en-US" altLang="zh-CN" sz="2400"/>
              <a:t>·Yellow represents the upsampling part</a:t>
            </a:r>
            <a:endParaRPr lang="en-US" altLang="zh-CN" sz="2400"/>
          </a:p>
        </p:txBody>
      </p:sp>
      <p:sp>
        <p:nvSpPr>
          <p:cNvPr id="5" name="文本框 4"/>
          <p:cNvSpPr txBox="1"/>
          <p:nvPr/>
        </p:nvSpPr>
        <p:spPr>
          <a:xfrm>
            <a:off x="14393" y="927947"/>
            <a:ext cx="4543213" cy="3709670"/>
          </a:xfrm>
          <a:prstGeom prst="rect">
            <a:avLst/>
          </a:prstGeom>
          <a:noFill/>
        </p:spPr>
        <p:txBody>
          <a:bodyPr wrap="square" rtlCol="0">
            <a:spAutoFit/>
          </a:bodyPr>
          <a:p>
            <a:r>
              <a:rPr lang="en-US" altLang="zh-CN" sz="2135"/>
              <a:t>    I</a:t>
            </a:r>
            <a:r>
              <a:rPr lang="zh-CN" altLang="en-US" sz="2135"/>
              <a:t>n the feature extraction part, there is a scale for every pooling layer, including 5 scales of the original image.</a:t>
            </a:r>
            <a:endParaRPr lang="zh-CN" altLang="en-US" sz="2135"/>
          </a:p>
          <a:p>
            <a:endParaRPr lang="zh-CN" altLang="en-US" sz="2135"/>
          </a:p>
          <a:p>
            <a:r>
              <a:rPr lang="en-US" altLang="zh-CN" sz="2135"/>
              <a:t>    </a:t>
            </a:r>
            <a:r>
              <a:rPr lang="zh-CN" altLang="en-US" sz="2135"/>
              <a:t>For the up-sampling part, every time the up-sampling is performed, the number of channels corresponding to the feature extraction part will be fused at the same scale, but the CROP should be selected before fusion. The fusion here is also splicing.</a:t>
            </a:r>
            <a:endParaRPr lang="zh-CN" altLang="en-US" sz="2135"/>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31913" y="168112"/>
            <a:ext cx="7799476" cy="583565"/>
          </a:xfrm>
          <a:prstGeom prst="rect">
            <a:avLst/>
          </a:prstGeom>
          <a:noFill/>
        </p:spPr>
        <p:txBody>
          <a:bodyPr wrap="square" rtlCol="0">
            <a:spAutoFit/>
          </a:bodyPr>
          <a:lstStyle/>
          <a:p>
            <a:r>
              <a:rPr lang="en-US" altLang="zh-CN" sz="3200" b="1" dirty="0"/>
              <a:t>Training U-net &amp; Formula</a:t>
            </a:r>
            <a:endParaRPr lang="en-US" altLang="zh-CN" sz="3200" b="1" dirty="0"/>
          </a:p>
        </p:txBody>
      </p:sp>
      <p:pic>
        <p:nvPicPr>
          <p:cNvPr id="2" name="图片 1"/>
          <p:cNvPicPr>
            <a:picLocks noChangeAspect="1"/>
          </p:cNvPicPr>
          <p:nvPr/>
        </p:nvPicPr>
        <p:blipFill>
          <a:blip r:embed="rId2"/>
          <a:stretch>
            <a:fillRect/>
          </a:stretch>
        </p:blipFill>
        <p:spPr>
          <a:xfrm>
            <a:off x="251460" y="2356273"/>
            <a:ext cx="4743873" cy="1237827"/>
          </a:xfrm>
          <a:prstGeom prst="rect">
            <a:avLst/>
          </a:prstGeom>
        </p:spPr>
      </p:pic>
      <p:sp>
        <p:nvSpPr>
          <p:cNvPr id="3" name="文本框 2"/>
          <p:cNvSpPr txBox="1"/>
          <p:nvPr/>
        </p:nvSpPr>
        <p:spPr>
          <a:xfrm>
            <a:off x="392007" y="1012613"/>
            <a:ext cx="9187180" cy="460375"/>
          </a:xfrm>
          <a:prstGeom prst="rect">
            <a:avLst/>
          </a:prstGeom>
          <a:noFill/>
        </p:spPr>
        <p:txBody>
          <a:bodyPr wrap="square" rtlCol="0">
            <a:spAutoFit/>
          </a:bodyPr>
          <a:p>
            <a:r>
              <a:rPr lang="en-US" altLang="zh-CN" sz="2400"/>
              <a:t>1. The last layer adopts cross entropy function and softmax function</a:t>
            </a:r>
            <a:endParaRPr lang="en-US" altLang="zh-CN" sz="2400"/>
          </a:p>
        </p:txBody>
      </p:sp>
      <p:pic>
        <p:nvPicPr>
          <p:cNvPr id="106" name="图片 105"/>
          <p:cNvPicPr/>
          <p:nvPr/>
        </p:nvPicPr>
        <p:blipFill>
          <a:blip r:embed="rId3"/>
          <a:stretch>
            <a:fillRect/>
          </a:stretch>
        </p:blipFill>
        <p:spPr>
          <a:xfrm>
            <a:off x="319193" y="4072467"/>
            <a:ext cx="7056120" cy="1479973"/>
          </a:xfrm>
          <a:prstGeom prst="rect">
            <a:avLst/>
          </a:prstGeom>
          <a:noFill/>
          <a:ln w="9525">
            <a:noFill/>
          </a:ln>
        </p:spPr>
      </p:pic>
      <p:sp>
        <p:nvSpPr>
          <p:cNvPr id="5" name="文本框 4"/>
          <p:cNvSpPr txBox="1"/>
          <p:nvPr/>
        </p:nvSpPr>
        <p:spPr>
          <a:xfrm>
            <a:off x="392007" y="3757507"/>
            <a:ext cx="8152553" cy="460375"/>
          </a:xfrm>
          <a:prstGeom prst="rect">
            <a:avLst/>
          </a:prstGeom>
          <a:noFill/>
        </p:spPr>
        <p:txBody>
          <a:bodyPr wrap="square" rtlCol="0">
            <a:spAutoFit/>
          </a:bodyPr>
          <a:p>
            <a:r>
              <a:rPr lang="en-US" altLang="zh-CN" sz="2400"/>
              <a:t>2. Weight chart calculation formula</a:t>
            </a:r>
            <a:endParaRPr lang="en-US" altLang="zh-CN" sz="2400"/>
          </a:p>
        </p:txBody>
      </p:sp>
      <p:sp>
        <p:nvSpPr>
          <p:cNvPr id="6" name="文本框 5"/>
          <p:cNvSpPr txBox="1"/>
          <p:nvPr/>
        </p:nvSpPr>
        <p:spPr>
          <a:xfrm>
            <a:off x="8829040" y="1877907"/>
            <a:ext cx="2730500" cy="1198880"/>
          </a:xfrm>
          <a:prstGeom prst="rect">
            <a:avLst/>
          </a:prstGeom>
          <a:noFill/>
        </p:spPr>
        <p:txBody>
          <a:bodyPr wrap="square" rtlCol="0">
            <a:spAutoFit/>
          </a:bodyPr>
          <a:p>
            <a:r>
              <a:rPr lang="en-US" altLang="zh-CN" sz="2400"/>
              <a:t>Training method : Stochastic gradient descent</a:t>
            </a:r>
            <a:endParaRPr lang="en-US" altLang="zh-CN" sz="2400"/>
          </a:p>
        </p:txBody>
      </p:sp>
      <p:pic>
        <p:nvPicPr>
          <p:cNvPr id="8" name="图片 7"/>
          <p:cNvPicPr>
            <a:picLocks noChangeAspect="1"/>
          </p:cNvPicPr>
          <p:nvPr/>
        </p:nvPicPr>
        <p:blipFill>
          <a:blip r:embed="rId4"/>
          <a:stretch>
            <a:fillRect/>
          </a:stretch>
        </p:blipFill>
        <p:spPr>
          <a:xfrm>
            <a:off x="669713" y="1733973"/>
            <a:ext cx="7261860" cy="701887"/>
          </a:xfrm>
          <a:prstGeom prst="rect">
            <a:avLst/>
          </a:prstGeom>
        </p:spPr>
      </p:pic>
      <p:sp>
        <p:nvSpPr>
          <p:cNvPr id="9" name="文本框 8"/>
          <p:cNvSpPr txBox="1"/>
          <p:nvPr/>
        </p:nvSpPr>
        <p:spPr>
          <a:xfrm>
            <a:off x="7986607" y="4566920"/>
            <a:ext cx="3819313" cy="460375"/>
          </a:xfrm>
          <a:prstGeom prst="rect">
            <a:avLst/>
          </a:prstGeom>
          <a:noFill/>
        </p:spPr>
        <p:txBody>
          <a:bodyPr wrap="square" rtlCol="0">
            <a:spAutoFit/>
          </a:bodyPr>
          <a:p>
            <a:r>
              <a:rPr lang="en-US" altLang="zh-CN" sz="2400"/>
              <a:t>first set w0 = 10,	σ = 5</a:t>
            </a:r>
            <a:endParaRPr lang="en-US" altLang="zh-CN" sz="240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Examples &amp; Strict requirements for U-net</a:t>
            </a:r>
            <a:endParaRPr lang="en-US" altLang="zh-CN" sz="3200" b="1" dirty="0"/>
          </a:p>
        </p:txBody>
      </p:sp>
      <p:pic>
        <p:nvPicPr>
          <p:cNvPr id="2" name="图片 1"/>
          <p:cNvPicPr>
            <a:picLocks noChangeAspect="1"/>
          </p:cNvPicPr>
          <p:nvPr/>
        </p:nvPicPr>
        <p:blipFill>
          <a:blip r:embed="rId2"/>
          <a:stretch>
            <a:fillRect/>
          </a:stretch>
        </p:blipFill>
        <p:spPr>
          <a:xfrm>
            <a:off x="254000" y="881380"/>
            <a:ext cx="10611273" cy="4714240"/>
          </a:xfrm>
          <a:prstGeom prst="rect">
            <a:avLst/>
          </a:prstGeom>
        </p:spPr>
      </p:pic>
      <p:pic>
        <p:nvPicPr>
          <p:cNvPr id="3" name="图片 2"/>
          <p:cNvPicPr>
            <a:picLocks noChangeAspect="1"/>
          </p:cNvPicPr>
          <p:nvPr/>
        </p:nvPicPr>
        <p:blipFill>
          <a:blip r:embed="rId3"/>
          <a:stretch>
            <a:fillRect/>
          </a:stretch>
        </p:blipFill>
        <p:spPr>
          <a:xfrm>
            <a:off x="1045633" y="831427"/>
            <a:ext cx="9210887" cy="4609253"/>
          </a:xfrm>
          <a:prstGeom prst="rect">
            <a:avLst/>
          </a:prstGeom>
        </p:spPr>
      </p:pic>
      <p:sp>
        <p:nvSpPr>
          <p:cNvPr id="5" name="文本框 4"/>
          <p:cNvSpPr txBox="1"/>
          <p:nvPr/>
        </p:nvSpPr>
        <p:spPr>
          <a:xfrm>
            <a:off x="767927" y="5645573"/>
            <a:ext cx="10212493" cy="1198880"/>
          </a:xfrm>
          <a:prstGeom prst="rect">
            <a:avLst/>
          </a:prstGeom>
          <a:noFill/>
        </p:spPr>
        <p:txBody>
          <a:bodyPr wrap="square" rtlCol="0">
            <a:spAutoFit/>
          </a:bodyPr>
          <a:p>
            <a:r>
              <a:rPr lang="zh-CN" altLang="en-US" sz="2400"/>
              <a:t>The red box is the important segmentation area, and the edge of the yellow box indicates that the segmentation result is not affected by cutting into small batches</a:t>
            </a:r>
            <a:endParaRPr lang="zh-CN"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Improvement of U-net’s images</a:t>
            </a:r>
            <a:endParaRPr lang="en-US" altLang="zh-CN" sz="3200" b="1" dirty="0"/>
          </a:p>
        </p:txBody>
      </p:sp>
      <p:sp>
        <p:nvSpPr>
          <p:cNvPr id="2" name="文本框 1"/>
          <p:cNvSpPr txBox="1"/>
          <p:nvPr/>
        </p:nvSpPr>
        <p:spPr>
          <a:xfrm>
            <a:off x="561340" y="1402927"/>
            <a:ext cx="3415453" cy="3415030"/>
          </a:xfrm>
          <a:prstGeom prst="rect">
            <a:avLst/>
          </a:prstGeom>
          <a:noFill/>
        </p:spPr>
        <p:txBody>
          <a:bodyPr wrap="square" rtlCol="0">
            <a:spAutoFit/>
          </a:bodyPr>
          <a:p>
            <a:r>
              <a:rPr lang="en-US" altLang="zh-CN" sz="2400"/>
              <a:t>1. Using “elastic deformation”</a:t>
            </a:r>
            <a:endParaRPr lang="en-US" altLang="zh-CN" sz="2400"/>
          </a:p>
          <a:p>
            <a:endParaRPr lang="en-US" altLang="zh-CN" sz="2400"/>
          </a:p>
          <a:p>
            <a:r>
              <a:rPr lang="en-US" altLang="zh-CN" sz="2400">
                <a:sym typeface="+mn-ea"/>
              </a:rPr>
              <a:t>2. Edge distortion</a:t>
            </a:r>
            <a:endParaRPr lang="en-US" altLang="zh-CN" sz="2400"/>
          </a:p>
          <a:p>
            <a:endParaRPr lang="en-US" altLang="zh-CN" sz="2400"/>
          </a:p>
          <a:p>
            <a:r>
              <a:rPr lang="en-US" altLang="zh-CN" sz="2400"/>
              <a:t>3. Before training, each piece is enlarged by mirror image to retain more edge information</a:t>
            </a:r>
            <a:endParaRPr lang="en-US" altLang="zh-CN" sz="2400"/>
          </a:p>
        </p:txBody>
      </p:sp>
      <p:pic>
        <p:nvPicPr>
          <p:cNvPr id="5" name="图片 4"/>
          <p:cNvPicPr>
            <a:picLocks noChangeAspect="1"/>
          </p:cNvPicPr>
          <p:nvPr/>
        </p:nvPicPr>
        <p:blipFill>
          <a:blip r:embed="rId2"/>
          <a:stretch>
            <a:fillRect/>
          </a:stretch>
        </p:blipFill>
        <p:spPr>
          <a:xfrm>
            <a:off x="4582160" y="973667"/>
            <a:ext cx="7379547" cy="2497667"/>
          </a:xfrm>
          <a:prstGeom prst="rect">
            <a:avLst/>
          </a:prstGeom>
        </p:spPr>
      </p:pic>
      <p:pic>
        <p:nvPicPr>
          <p:cNvPr id="6" name="图片 5"/>
          <p:cNvPicPr>
            <a:picLocks noChangeAspect="1"/>
          </p:cNvPicPr>
          <p:nvPr/>
        </p:nvPicPr>
        <p:blipFill>
          <a:blip r:embed="rId3"/>
          <a:stretch>
            <a:fillRect/>
          </a:stretch>
        </p:blipFill>
        <p:spPr>
          <a:xfrm>
            <a:off x="4500033" y="3662680"/>
            <a:ext cx="7747000" cy="3395133"/>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Outcome of U-net experiment</a:t>
            </a:r>
            <a:endParaRPr lang="en-US" altLang="zh-CN" sz="3200" b="1" dirty="0"/>
          </a:p>
        </p:txBody>
      </p:sp>
      <p:pic>
        <p:nvPicPr>
          <p:cNvPr id="2" name="图片 1"/>
          <p:cNvPicPr>
            <a:picLocks noChangeAspect="1"/>
          </p:cNvPicPr>
          <p:nvPr/>
        </p:nvPicPr>
        <p:blipFill>
          <a:blip r:embed="rId2"/>
          <a:stretch>
            <a:fillRect/>
          </a:stretch>
        </p:blipFill>
        <p:spPr>
          <a:xfrm>
            <a:off x="260773" y="1123527"/>
            <a:ext cx="8081433" cy="3302847"/>
          </a:xfrm>
          <a:prstGeom prst="rect">
            <a:avLst/>
          </a:prstGeom>
        </p:spPr>
      </p:pic>
      <p:sp>
        <p:nvSpPr>
          <p:cNvPr id="3" name="文本框 2"/>
          <p:cNvSpPr txBox="1"/>
          <p:nvPr/>
        </p:nvSpPr>
        <p:spPr>
          <a:xfrm>
            <a:off x="1359747" y="4426373"/>
            <a:ext cx="7226300" cy="460375"/>
          </a:xfrm>
          <a:prstGeom prst="rect">
            <a:avLst/>
          </a:prstGeom>
          <a:noFill/>
        </p:spPr>
        <p:txBody>
          <a:bodyPr wrap="square" rtlCol="0">
            <a:spAutoFit/>
          </a:bodyPr>
          <a:p>
            <a:r>
              <a:rPr lang="en-US" altLang="zh-CN" sz="2400"/>
              <a:t>win the contset for it’s low warping error(</a:t>
            </a:r>
            <a:r>
              <a:rPr lang="zh-CN" altLang="en-US" sz="2400"/>
              <a:t>扭曲误差</a:t>
            </a:r>
            <a:r>
              <a:rPr lang="en-US" altLang="zh-CN" sz="2400"/>
              <a:t>)</a:t>
            </a:r>
            <a:endParaRPr lang="en-US" altLang="zh-CN" sz="2400"/>
          </a:p>
        </p:txBody>
      </p:sp>
      <p:pic>
        <p:nvPicPr>
          <p:cNvPr id="5" name="图片 4"/>
          <p:cNvPicPr>
            <a:picLocks noChangeAspect="1"/>
          </p:cNvPicPr>
          <p:nvPr/>
        </p:nvPicPr>
        <p:blipFill>
          <a:blip r:embed="rId3"/>
          <a:stretch>
            <a:fillRect/>
          </a:stretch>
        </p:blipFill>
        <p:spPr>
          <a:xfrm>
            <a:off x="3136053" y="2381673"/>
            <a:ext cx="8043333" cy="2971800"/>
          </a:xfrm>
          <a:prstGeom prst="rect">
            <a:avLst/>
          </a:prstGeom>
        </p:spPr>
      </p:pic>
      <p:sp>
        <p:nvSpPr>
          <p:cNvPr id="6" name="文本框 5"/>
          <p:cNvSpPr txBox="1"/>
          <p:nvPr/>
        </p:nvSpPr>
        <p:spPr>
          <a:xfrm>
            <a:off x="4803987" y="5479627"/>
            <a:ext cx="4872567" cy="829945"/>
          </a:xfrm>
          <a:prstGeom prst="rect">
            <a:avLst/>
          </a:prstGeom>
          <a:noFill/>
        </p:spPr>
        <p:txBody>
          <a:bodyPr wrap="square" rtlCol="0">
            <a:spAutoFit/>
          </a:bodyPr>
          <a:p>
            <a:r>
              <a:rPr lang="en-US" altLang="zh-CN" sz="2400"/>
              <a:t>ISBI tracking challenge——it’s excellent segmentation</a:t>
            </a:r>
            <a:endParaRPr lang="en-US" altLang="zh-CN" sz="2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edge">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U-net’s advantages &amp; disadvantages</a:t>
            </a:r>
            <a:endParaRPr lang="en-US" altLang="zh-CN" sz="3200" b="1" dirty="0"/>
          </a:p>
        </p:txBody>
      </p:sp>
      <p:sp>
        <p:nvSpPr>
          <p:cNvPr id="2" name="文本框 1"/>
          <p:cNvSpPr txBox="1"/>
          <p:nvPr/>
        </p:nvSpPr>
        <p:spPr>
          <a:xfrm>
            <a:off x="361527" y="1018540"/>
            <a:ext cx="3049693" cy="748030"/>
          </a:xfrm>
          <a:prstGeom prst="rect">
            <a:avLst/>
          </a:prstGeom>
          <a:noFill/>
        </p:spPr>
        <p:txBody>
          <a:bodyPr wrap="square" rtlCol="0">
            <a:spAutoFit/>
          </a:bodyPr>
          <a:p>
            <a:r>
              <a:rPr lang="en-US" altLang="zh-CN" sz="4265"/>
              <a:t>Advantages</a:t>
            </a:r>
            <a:endParaRPr lang="en-US" altLang="zh-CN" sz="4265"/>
          </a:p>
        </p:txBody>
      </p:sp>
      <p:sp>
        <p:nvSpPr>
          <p:cNvPr id="3" name="文本框 2"/>
          <p:cNvSpPr txBox="1"/>
          <p:nvPr/>
        </p:nvSpPr>
        <p:spPr>
          <a:xfrm>
            <a:off x="361527" y="1907540"/>
            <a:ext cx="10341187" cy="1568450"/>
          </a:xfrm>
          <a:prstGeom prst="rect">
            <a:avLst/>
          </a:prstGeom>
          <a:noFill/>
        </p:spPr>
        <p:txBody>
          <a:bodyPr wrap="square" rtlCol="0">
            <a:spAutoFit/>
          </a:bodyPr>
          <a:p>
            <a:r>
              <a:rPr lang="en-US" altLang="zh-CN" sz="2400"/>
              <a:t>1. The edge features are well preserved by the image edge processing</a:t>
            </a:r>
            <a:endParaRPr lang="en-US" altLang="zh-CN" sz="2400"/>
          </a:p>
          <a:p>
            <a:r>
              <a:rPr lang="en-US" altLang="zh-CN" sz="2400"/>
              <a:t>2. The structure of the network is simple and easy to improve</a:t>
            </a:r>
            <a:endParaRPr lang="en-US" altLang="zh-CN" sz="2400"/>
          </a:p>
          <a:p>
            <a:r>
              <a:rPr lang="en-US" altLang="zh-CN" sz="2400"/>
              <a:t>3. The network structure is shallow and information is not easily lost</a:t>
            </a:r>
            <a:endParaRPr lang="en-US" altLang="zh-CN" sz="2400"/>
          </a:p>
          <a:p>
            <a:r>
              <a:rPr lang="en-US" altLang="zh-CN" sz="2400"/>
              <a:t>4. Update of ”w“ is really imaginative &amp; effective</a:t>
            </a:r>
            <a:endParaRPr lang="en-US" altLang="zh-CN" sz="2400"/>
          </a:p>
        </p:txBody>
      </p:sp>
      <p:sp>
        <p:nvSpPr>
          <p:cNvPr id="5" name="文本框 4"/>
          <p:cNvSpPr txBox="1"/>
          <p:nvPr/>
        </p:nvSpPr>
        <p:spPr>
          <a:xfrm>
            <a:off x="361527" y="3788833"/>
            <a:ext cx="3564467" cy="748030"/>
          </a:xfrm>
          <a:prstGeom prst="rect">
            <a:avLst/>
          </a:prstGeom>
          <a:noFill/>
        </p:spPr>
        <p:txBody>
          <a:bodyPr wrap="square" rtlCol="0">
            <a:spAutoFit/>
          </a:bodyPr>
          <a:p>
            <a:r>
              <a:rPr lang="en-US" altLang="zh-CN" sz="4265"/>
              <a:t>Disadvantages</a:t>
            </a:r>
            <a:endParaRPr lang="en-US" altLang="zh-CN" sz="4265"/>
          </a:p>
        </p:txBody>
      </p:sp>
      <p:sp>
        <p:nvSpPr>
          <p:cNvPr id="6" name="文本框 5"/>
          <p:cNvSpPr txBox="1"/>
          <p:nvPr/>
        </p:nvSpPr>
        <p:spPr>
          <a:xfrm>
            <a:off x="443653" y="4655820"/>
            <a:ext cx="8079740" cy="460375"/>
          </a:xfrm>
          <a:prstGeom prst="rect">
            <a:avLst/>
          </a:prstGeom>
          <a:noFill/>
        </p:spPr>
        <p:txBody>
          <a:bodyPr wrap="square" rtlCol="0">
            <a:spAutoFit/>
          </a:bodyPr>
          <a:p>
            <a:r>
              <a:rPr lang="en-US" altLang="zh-CN" sz="2400"/>
              <a:t>1. </a:t>
            </a:r>
            <a:r>
              <a:rPr lang="zh-CN" altLang="en-US" sz="2400"/>
              <a:t>The effect of UNet may be unsatisfactory in many situations</a:t>
            </a:r>
            <a:endParaRPr lang="zh-CN" altLang="en-US" sz="240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4693" cy="1076325"/>
          </a:xfrm>
          <a:prstGeom prst="rect">
            <a:avLst/>
          </a:prstGeom>
          <a:noFill/>
        </p:spPr>
        <p:txBody>
          <a:bodyPr wrap="square" rtlCol="0">
            <a:spAutoFit/>
          </a:bodyPr>
          <a:lstStyle/>
          <a:p>
            <a:r>
              <a:rPr lang="en-US" altLang="zh-CN" sz="3200" b="1" dirty="0"/>
              <a:t>2. Y -Net: a one-to-two deep learning framework</a:t>
            </a:r>
            <a:endParaRPr lang="en-US" altLang="zh-CN" sz="3200" b="1" dirty="0"/>
          </a:p>
          <a:p>
            <a:r>
              <a:rPr lang="en-US" altLang="zh-CN" sz="3200" b="1" dirty="0"/>
              <a:t>for digital holographic reconstruction</a:t>
            </a:r>
            <a:endParaRPr lang="en-US" altLang="zh-CN" sz="3200" b="1" dirty="0"/>
          </a:p>
        </p:txBody>
      </p:sp>
      <p:sp>
        <p:nvSpPr>
          <p:cNvPr id="2" name="文本框 1"/>
          <p:cNvSpPr txBox="1"/>
          <p:nvPr/>
        </p:nvSpPr>
        <p:spPr>
          <a:xfrm>
            <a:off x="585047" y="1678940"/>
            <a:ext cx="13131800" cy="1938020"/>
          </a:xfrm>
          <a:prstGeom prst="rect">
            <a:avLst/>
          </a:prstGeom>
          <a:noFill/>
        </p:spPr>
        <p:txBody>
          <a:bodyPr wrap="square" rtlCol="0">
            <a:spAutoFit/>
          </a:bodyPr>
          <a:p>
            <a:r>
              <a:rPr lang="zh-CN" altLang="en-US" sz="2400"/>
              <a:t># </a:t>
            </a:r>
            <a:r>
              <a:rPr lang="en-US" altLang="zh-CN" sz="2400"/>
              <a:t>Paper Abstract</a:t>
            </a:r>
            <a:r>
              <a:rPr lang="zh-CN" altLang="en-US" sz="2400"/>
              <a:t>：</a:t>
            </a:r>
            <a:endParaRPr lang="zh-CN" altLang="en-US" sz="2400"/>
          </a:p>
          <a:p>
            <a:endParaRPr lang="zh-CN" altLang="en-US" sz="2400"/>
          </a:p>
          <a:p>
            <a:r>
              <a:rPr lang="zh-CN" altLang="en-US" sz="2400"/>
              <a:t>1. </a:t>
            </a:r>
            <a:r>
              <a:rPr lang="en-US" altLang="zh-CN" sz="2400"/>
              <a:t>Provenance</a:t>
            </a:r>
            <a:r>
              <a:rPr lang="zh-CN" altLang="en-US" sz="2400"/>
              <a:t>：</a:t>
            </a:r>
            <a:r>
              <a:rPr sz="2400"/>
              <a:t>Optics Letters 2019</a:t>
            </a:r>
            <a:endParaRPr sz="2400"/>
          </a:p>
          <a:p>
            <a:r>
              <a:rPr lang="zh-CN" altLang="en-US" sz="2400"/>
              <a:t>2. </a:t>
            </a:r>
            <a:r>
              <a:rPr lang="en-US" altLang="zh-CN" sz="2400"/>
              <a:t>Author</a:t>
            </a:r>
            <a:r>
              <a:rPr lang="zh-CN" altLang="en-US" sz="2400"/>
              <a:t>：</a:t>
            </a:r>
            <a:r>
              <a:rPr sz="2400"/>
              <a:t>KAIQIANG WANG, JIAZHEN DOU, QIAN KEMAO, JIANGLEI DI,AND JIANLIN ZHAO</a:t>
            </a:r>
            <a:endParaRPr sz="2400"/>
          </a:p>
          <a:p>
            <a:r>
              <a:rPr lang="zh-CN" altLang="en-US" sz="2400"/>
              <a:t>3. </a:t>
            </a:r>
            <a:r>
              <a:rPr lang="en-US" altLang="zh-CN" sz="2400"/>
              <a:t>Cites</a:t>
            </a:r>
            <a:r>
              <a:rPr lang="zh-CN" altLang="en-US" sz="2400"/>
              <a:t>：</a:t>
            </a:r>
            <a:r>
              <a:rPr lang="en-US" altLang="zh-CN" sz="2400"/>
              <a:t>65</a:t>
            </a:r>
            <a:r>
              <a:rPr lang="zh-CN" altLang="en-US" sz="2400"/>
              <a:t>+</a:t>
            </a:r>
            <a:r>
              <a:rPr lang="en-US" altLang="zh-CN" sz="2400"/>
              <a:t> </a:t>
            </a:r>
            <a:r>
              <a:rPr lang="zh-CN" altLang="en-US" sz="2400"/>
              <a:t>（</a:t>
            </a:r>
            <a:r>
              <a:rPr lang="en-US" altLang="zh-CN" sz="2400"/>
              <a:t>According to incomplete statistics</a:t>
            </a:r>
            <a:r>
              <a:rPr lang="zh-CN" altLang="en-US" sz="2400"/>
              <a:t>）</a:t>
            </a:r>
            <a:endParaRPr lang="zh-CN" altLang="en-US" sz="2400"/>
          </a:p>
        </p:txBody>
      </p:sp>
      <p:sp>
        <p:nvSpPr>
          <p:cNvPr id="3" name="文本框 2"/>
          <p:cNvSpPr txBox="1"/>
          <p:nvPr/>
        </p:nvSpPr>
        <p:spPr>
          <a:xfrm>
            <a:off x="627380" y="4165600"/>
            <a:ext cx="10989733" cy="1568450"/>
          </a:xfrm>
          <a:prstGeom prst="rect">
            <a:avLst/>
          </a:prstGeom>
          <a:noFill/>
        </p:spPr>
        <p:txBody>
          <a:bodyPr wrap="square" rtlCol="0">
            <a:spAutoFit/>
          </a:bodyPr>
          <a:p>
            <a:r>
              <a:rPr lang="en-US" altLang="zh-CN" sz="2400"/>
              <a:t>Problem solved : It can solve end-to-end image processing tasks better than U-NET can solve situations that serve more purposes</a:t>
            </a:r>
            <a:endParaRPr lang="en-US" altLang="zh-CN" sz="2400"/>
          </a:p>
          <a:p>
            <a:endParaRPr lang="en-US" altLang="zh-CN" sz="2400"/>
          </a:p>
          <a:p>
            <a:r>
              <a:rPr lang="en-US" altLang="zh-CN" sz="2400"/>
              <a:t>Model Abstract : One to two deep learning model</a:t>
            </a:r>
            <a:endParaRPr lang="en-US" altLang="zh-CN" sz="240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Background Knowledge</a:t>
            </a:r>
            <a:endParaRPr lang="en-US" altLang="zh-CN" sz="3200" b="1" dirty="0"/>
          </a:p>
        </p:txBody>
      </p:sp>
      <p:sp>
        <p:nvSpPr>
          <p:cNvPr id="3" name="文本框 2"/>
          <p:cNvSpPr txBox="1"/>
          <p:nvPr/>
        </p:nvSpPr>
        <p:spPr>
          <a:xfrm>
            <a:off x="452967" y="1674707"/>
            <a:ext cx="10595187" cy="2717800"/>
          </a:xfrm>
          <a:prstGeom prst="rect">
            <a:avLst/>
          </a:prstGeom>
          <a:noFill/>
        </p:spPr>
        <p:txBody>
          <a:bodyPr wrap="square" rtlCol="0">
            <a:spAutoFit/>
          </a:bodyPr>
          <a:p>
            <a:r>
              <a:rPr lang="en-US" altLang="zh-CN" sz="4265">
                <a:sym typeface="+mn-ea"/>
              </a:rPr>
              <a:t>1. What is a hologram——</a:t>
            </a:r>
            <a:r>
              <a:rPr sz="4265">
                <a:sym typeface="+mn-ea"/>
              </a:rPr>
              <a:t>intensity and phase</a:t>
            </a:r>
            <a:endParaRPr lang="en-US" altLang="zh-CN" sz="4265">
              <a:sym typeface="+mn-ea"/>
            </a:endParaRPr>
          </a:p>
          <a:p>
            <a:endParaRPr lang="en-US" altLang="zh-CN" sz="4265">
              <a:sym typeface="+mn-ea"/>
            </a:endParaRPr>
          </a:p>
          <a:p>
            <a:endParaRPr lang="en-US" altLang="zh-CN" sz="4265">
              <a:sym typeface="+mn-ea"/>
            </a:endParaRPr>
          </a:p>
          <a:p>
            <a:r>
              <a:rPr lang="en-US" altLang="zh-CN" sz="4265">
                <a:sym typeface="+mn-ea"/>
              </a:rPr>
              <a:t>2. Adam optimizer summarize</a:t>
            </a:r>
            <a:endParaRPr lang="en-US" altLang="zh-CN" sz="4265"/>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a:sym typeface="+mn-ea"/>
              </a:rPr>
              <a:t>What is a hologram——</a:t>
            </a:r>
            <a:r>
              <a:rPr sz="3200" b="1">
                <a:sym typeface="+mn-ea"/>
              </a:rPr>
              <a:t>intensity and phase</a:t>
            </a:r>
            <a:endParaRPr lang="en-US" altLang="zh-CN" sz="3200" b="1" dirty="0"/>
          </a:p>
        </p:txBody>
      </p:sp>
      <p:sp>
        <p:nvSpPr>
          <p:cNvPr id="2" name="文本框 1"/>
          <p:cNvSpPr txBox="1"/>
          <p:nvPr/>
        </p:nvSpPr>
        <p:spPr>
          <a:xfrm>
            <a:off x="141393" y="1770380"/>
            <a:ext cx="10488507" cy="2306955"/>
          </a:xfrm>
          <a:prstGeom prst="rect">
            <a:avLst/>
          </a:prstGeom>
          <a:noFill/>
        </p:spPr>
        <p:txBody>
          <a:bodyPr wrap="square" rtlCol="0">
            <a:spAutoFit/>
          </a:bodyPr>
          <a:p>
            <a:r>
              <a:rPr lang="en-US" altLang="zh-CN" sz="2400"/>
              <a:t>         </a:t>
            </a:r>
            <a:r>
              <a:rPr lang="zh-CN" altLang="en-US" sz="2400"/>
              <a:t>A hologram is a picture of a subject recorded on a high resolution holographic film by a holographic camera with laser as the light source. With the same laser irradiation, can form before and after two virtual and real stereo scene.</a:t>
            </a:r>
            <a:endParaRPr lang="zh-CN" altLang="en-US" sz="2400"/>
          </a:p>
          <a:p>
            <a:endParaRPr lang="zh-CN" altLang="en-US" sz="2400"/>
          </a:p>
          <a:p>
            <a:r>
              <a:rPr lang="en-US" altLang="zh-CN" sz="2400"/>
              <a:t>        </a:t>
            </a:r>
            <a:r>
              <a:rPr lang="zh-CN" altLang="en-US" sz="2400"/>
              <a:t>Compared to traditional photographs, holograms contain information about the size, shape, brightness and contrast of the object being recorded.</a:t>
            </a:r>
            <a:endParaRPr lang="zh-CN" altLang="en-US" sz="2400"/>
          </a:p>
        </p:txBody>
      </p:sp>
      <p:sp>
        <p:nvSpPr>
          <p:cNvPr id="5" name="文本框 4"/>
          <p:cNvSpPr txBox="1"/>
          <p:nvPr/>
        </p:nvSpPr>
        <p:spPr>
          <a:xfrm>
            <a:off x="361527" y="1018540"/>
            <a:ext cx="10998200" cy="748030"/>
          </a:xfrm>
          <a:prstGeom prst="rect">
            <a:avLst/>
          </a:prstGeom>
          <a:noFill/>
        </p:spPr>
        <p:txBody>
          <a:bodyPr wrap="square" rtlCol="0">
            <a:spAutoFit/>
          </a:bodyPr>
          <a:p>
            <a:r>
              <a:rPr lang="en-US" altLang="zh-CN" sz="4265"/>
              <a:t>Definition of holography</a:t>
            </a:r>
            <a:endParaRPr lang="en-US" altLang="zh-CN" sz="4265"/>
          </a:p>
        </p:txBody>
      </p:sp>
      <p:sp>
        <p:nvSpPr>
          <p:cNvPr id="8" name="文本框 7"/>
          <p:cNvSpPr txBox="1"/>
          <p:nvPr/>
        </p:nvSpPr>
        <p:spPr>
          <a:xfrm>
            <a:off x="204893" y="4320540"/>
            <a:ext cx="4411980" cy="460375"/>
          </a:xfrm>
          <a:prstGeom prst="rect">
            <a:avLst/>
          </a:prstGeom>
          <a:noFill/>
        </p:spPr>
        <p:txBody>
          <a:bodyPr wrap="square" rtlCol="0" anchor="t">
            <a:spAutoFit/>
          </a:bodyPr>
          <a:p>
            <a:r>
              <a:rPr lang="zh-CN" altLang="en-US" sz="2400"/>
              <a:t>Complex amplitude（复振幅）</a:t>
            </a:r>
            <a:r>
              <a:rPr lang="en-US" altLang="zh-CN" sz="2400"/>
              <a:t>:</a:t>
            </a:r>
            <a:endParaRPr lang="en-US" altLang="zh-CN" sz="2400"/>
          </a:p>
        </p:txBody>
      </p:sp>
      <p:pic>
        <p:nvPicPr>
          <p:cNvPr id="9" name="图片 8"/>
          <p:cNvPicPr>
            <a:picLocks noChangeAspect="1"/>
          </p:cNvPicPr>
          <p:nvPr/>
        </p:nvPicPr>
        <p:blipFill>
          <a:blip r:embed="rId2"/>
          <a:stretch>
            <a:fillRect/>
          </a:stretch>
        </p:blipFill>
        <p:spPr>
          <a:xfrm>
            <a:off x="4765040" y="4269740"/>
            <a:ext cx="2971800" cy="541867"/>
          </a:xfrm>
          <a:prstGeom prst="rect">
            <a:avLst/>
          </a:prstGeom>
        </p:spPr>
      </p:pic>
      <p:sp>
        <p:nvSpPr>
          <p:cNvPr id="10" name="文本框 9"/>
          <p:cNvSpPr txBox="1"/>
          <p:nvPr/>
        </p:nvSpPr>
        <p:spPr>
          <a:xfrm>
            <a:off x="102447" y="5096933"/>
            <a:ext cx="11411373" cy="460375"/>
          </a:xfrm>
          <a:prstGeom prst="rect">
            <a:avLst/>
          </a:prstGeom>
          <a:noFill/>
        </p:spPr>
        <p:txBody>
          <a:bodyPr wrap="square" rtlCol="0" anchor="t">
            <a:spAutoFit/>
          </a:bodyPr>
          <a:p>
            <a:r>
              <a:rPr lang="zh-CN" altLang="en-US" sz="2400"/>
              <a:t>Complex amplitude expression of object light（物光的复振幅表达式）</a:t>
            </a:r>
            <a:r>
              <a:rPr lang="en-US" altLang="zh-CN" sz="2400"/>
              <a:t>:</a:t>
            </a:r>
            <a:endParaRPr lang="en-US" altLang="zh-CN" sz="2400"/>
          </a:p>
        </p:txBody>
      </p:sp>
      <p:pic>
        <p:nvPicPr>
          <p:cNvPr id="11" name="图片 10"/>
          <p:cNvPicPr>
            <a:picLocks noChangeAspect="1"/>
          </p:cNvPicPr>
          <p:nvPr/>
        </p:nvPicPr>
        <p:blipFill>
          <a:blip r:embed="rId3"/>
          <a:stretch>
            <a:fillRect/>
          </a:stretch>
        </p:blipFill>
        <p:spPr>
          <a:xfrm>
            <a:off x="9491980" y="5046980"/>
            <a:ext cx="1972733" cy="499533"/>
          </a:xfrm>
          <a:prstGeom prst="rect">
            <a:avLst/>
          </a:prstGeom>
        </p:spPr>
      </p:pic>
      <p:sp>
        <p:nvSpPr>
          <p:cNvPr id="12" name="文本框 11"/>
          <p:cNvSpPr txBox="1"/>
          <p:nvPr/>
        </p:nvSpPr>
        <p:spPr>
          <a:xfrm>
            <a:off x="102447" y="5873327"/>
            <a:ext cx="10325100" cy="460375"/>
          </a:xfrm>
          <a:prstGeom prst="rect">
            <a:avLst/>
          </a:prstGeom>
          <a:noFill/>
        </p:spPr>
        <p:txBody>
          <a:bodyPr wrap="square" rtlCol="0" anchor="t">
            <a:spAutoFit/>
          </a:bodyPr>
          <a:p>
            <a:r>
              <a:rPr lang="zh-CN" altLang="en-US" sz="2400"/>
              <a:t>Complex amplitude expression of reference light（参考光的复振幅表达式）</a:t>
            </a:r>
            <a:r>
              <a:rPr lang="en-US" altLang="zh-CN" sz="2400"/>
              <a:t>:</a:t>
            </a:r>
            <a:endParaRPr lang="en-US" altLang="zh-CN" sz="2400"/>
          </a:p>
        </p:txBody>
      </p:sp>
      <p:pic>
        <p:nvPicPr>
          <p:cNvPr id="13" name="图片 12"/>
          <p:cNvPicPr>
            <a:picLocks noChangeAspect="1"/>
          </p:cNvPicPr>
          <p:nvPr/>
        </p:nvPicPr>
        <p:blipFill>
          <a:blip r:embed="rId4"/>
          <a:stretch>
            <a:fillRect/>
          </a:stretch>
        </p:blipFill>
        <p:spPr>
          <a:xfrm>
            <a:off x="9950873" y="5873327"/>
            <a:ext cx="2099733" cy="474133"/>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Improve the image from it’s principle</a:t>
            </a:r>
            <a:endParaRPr lang="en-US" altLang="zh-CN" sz="3200" b="1" dirty="0"/>
          </a:p>
        </p:txBody>
      </p:sp>
      <p:sp>
        <p:nvSpPr>
          <p:cNvPr id="3" name="文本框 2"/>
          <p:cNvSpPr txBox="1"/>
          <p:nvPr/>
        </p:nvSpPr>
        <p:spPr>
          <a:xfrm>
            <a:off x="374015" y="1051560"/>
            <a:ext cx="8218805" cy="583565"/>
          </a:xfrm>
          <a:prstGeom prst="rect">
            <a:avLst/>
          </a:prstGeom>
          <a:noFill/>
        </p:spPr>
        <p:txBody>
          <a:bodyPr wrap="square" rtlCol="0">
            <a:spAutoFit/>
          </a:bodyPr>
          <a:p>
            <a:r>
              <a:rPr lang="en-US" altLang="zh-CN" sz="3200"/>
              <a:t>T</a:t>
            </a:r>
            <a:r>
              <a:rPr lang="zh-CN" altLang="en-US" sz="3200"/>
              <a:t>raditional focusing method</a:t>
            </a:r>
            <a:r>
              <a:rPr lang="en-US" altLang="zh-CN" sz="3200"/>
              <a:t> &amp; 3A Algorithm</a:t>
            </a:r>
            <a:endParaRPr lang="en-US" altLang="zh-CN" sz="3200"/>
          </a:p>
        </p:txBody>
      </p:sp>
      <p:sp>
        <p:nvSpPr>
          <p:cNvPr id="5" name="文本框 4"/>
          <p:cNvSpPr txBox="1"/>
          <p:nvPr/>
        </p:nvSpPr>
        <p:spPr>
          <a:xfrm>
            <a:off x="374015" y="3081655"/>
            <a:ext cx="4946650" cy="1383665"/>
          </a:xfrm>
          <a:prstGeom prst="rect">
            <a:avLst/>
          </a:prstGeom>
          <a:noFill/>
        </p:spPr>
        <p:txBody>
          <a:bodyPr wrap="square" rtlCol="0">
            <a:spAutoFit/>
          </a:bodyPr>
          <a:p>
            <a:r>
              <a:rPr lang="zh-CN" altLang="en-US" sz="2800"/>
              <a:t>AF ：auto focus</a:t>
            </a:r>
            <a:endParaRPr lang="zh-CN" altLang="en-US" sz="2800"/>
          </a:p>
          <a:p>
            <a:r>
              <a:rPr lang="zh-CN" altLang="en-US" sz="2800"/>
              <a:t>AE ：auto exposure</a:t>
            </a:r>
            <a:endParaRPr lang="zh-CN" altLang="en-US" sz="2800"/>
          </a:p>
          <a:p>
            <a:r>
              <a:rPr lang="zh-CN" altLang="en-US" sz="2800"/>
              <a:t>AWB ：automatic white balance</a:t>
            </a:r>
            <a:endParaRPr lang="zh-CN" altLang="en-US" sz="2800"/>
          </a:p>
        </p:txBody>
      </p:sp>
      <p:sp>
        <p:nvSpPr>
          <p:cNvPr id="6" name="文本框 5"/>
          <p:cNvSpPr txBox="1"/>
          <p:nvPr/>
        </p:nvSpPr>
        <p:spPr>
          <a:xfrm>
            <a:off x="278130" y="1758950"/>
            <a:ext cx="8853805" cy="1198880"/>
          </a:xfrm>
          <a:prstGeom prst="rect">
            <a:avLst/>
          </a:prstGeom>
          <a:noFill/>
        </p:spPr>
        <p:txBody>
          <a:bodyPr wrap="square" rtlCol="0">
            <a:spAutoFit/>
          </a:bodyPr>
          <a:p>
            <a:r>
              <a:rPr lang="en-US" altLang="zh-CN"/>
              <a:t>         </a:t>
            </a:r>
            <a:r>
              <a:rPr lang="zh-CN" altLang="en-US"/>
              <a:t>传统的方式中，自动聚焦通过红外线或者超生波测距的方式来实现。这种方式需要安装发射机和接收机，增加了摄像机的成本，而且超声波对于玻璃后面的被摄物体不能很好的自动聚焦。这一类聚焦方式在某些场合受到了限制。因此在日趋集成化、微型化、低成本的应用中，基于数字图像处理的自动聚焦方法更具有优势。</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6682105" y="2957830"/>
            <a:ext cx="4825365" cy="1703070"/>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374015" y="4414520"/>
            <a:ext cx="6078220" cy="1989455"/>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6522085" y="4660900"/>
            <a:ext cx="4985385" cy="1678940"/>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1076325"/>
          </a:xfrm>
          <a:prstGeom prst="rect">
            <a:avLst/>
          </a:prstGeom>
          <a:noFill/>
        </p:spPr>
        <p:txBody>
          <a:bodyPr wrap="square" rtlCol="0">
            <a:spAutoFit/>
          </a:bodyPr>
          <a:lstStyle/>
          <a:p>
            <a:r>
              <a:rPr lang="en-US" altLang="zh-CN" sz="3200" b="1">
                <a:sym typeface="+mn-ea"/>
              </a:rPr>
              <a:t>What is a hologram——</a:t>
            </a:r>
            <a:r>
              <a:rPr sz="3200" b="1">
                <a:sym typeface="+mn-ea"/>
              </a:rPr>
              <a:t>intensity and phase</a:t>
            </a:r>
            <a:endParaRPr lang="en-US" altLang="zh-CN" sz="3200" b="1" dirty="0"/>
          </a:p>
          <a:p>
            <a:endParaRPr lang="en-US" altLang="zh-CN" sz="3200" b="1" dirty="0"/>
          </a:p>
        </p:txBody>
      </p:sp>
      <p:sp>
        <p:nvSpPr>
          <p:cNvPr id="2" name="文本框 1"/>
          <p:cNvSpPr txBox="1"/>
          <p:nvPr/>
        </p:nvSpPr>
        <p:spPr>
          <a:xfrm>
            <a:off x="243840" y="1119293"/>
            <a:ext cx="8062807" cy="460375"/>
          </a:xfrm>
          <a:prstGeom prst="rect">
            <a:avLst/>
          </a:prstGeom>
          <a:noFill/>
        </p:spPr>
        <p:txBody>
          <a:bodyPr wrap="square" rtlCol="0" anchor="t">
            <a:spAutoFit/>
          </a:bodyPr>
          <a:p>
            <a:r>
              <a:rPr lang="zh-CN" altLang="en-US" sz="2400"/>
              <a:t>Conjugate</a:t>
            </a:r>
            <a:r>
              <a:rPr lang="en-US" altLang="zh-CN" sz="2400"/>
              <a:t>(</a:t>
            </a:r>
            <a:r>
              <a:rPr lang="zh-CN" altLang="en-US" sz="2400"/>
              <a:t>共轭</a:t>
            </a:r>
            <a:r>
              <a:rPr lang="en-US" altLang="zh-CN" sz="2400"/>
              <a:t>)</a:t>
            </a:r>
            <a:r>
              <a:rPr lang="zh-CN" altLang="en-US" sz="2400"/>
              <a:t> expression of object light and reference light:</a:t>
            </a:r>
            <a:endParaRPr lang="zh-CN" altLang="en-US" sz="2400"/>
          </a:p>
        </p:txBody>
      </p:sp>
      <p:pic>
        <p:nvPicPr>
          <p:cNvPr id="3" name="图片 2"/>
          <p:cNvPicPr>
            <a:picLocks noChangeAspect="1"/>
          </p:cNvPicPr>
          <p:nvPr/>
        </p:nvPicPr>
        <p:blipFill>
          <a:blip r:embed="rId2"/>
          <a:stretch>
            <a:fillRect/>
          </a:stretch>
        </p:blipFill>
        <p:spPr>
          <a:xfrm>
            <a:off x="347133" y="1685713"/>
            <a:ext cx="4724400" cy="626533"/>
          </a:xfrm>
          <a:prstGeom prst="rect">
            <a:avLst/>
          </a:prstGeom>
        </p:spPr>
      </p:pic>
      <p:pic>
        <p:nvPicPr>
          <p:cNvPr id="5" name="图片 4"/>
          <p:cNvPicPr>
            <a:picLocks noChangeAspect="1"/>
          </p:cNvPicPr>
          <p:nvPr/>
        </p:nvPicPr>
        <p:blipFill>
          <a:blip r:embed="rId3"/>
          <a:stretch>
            <a:fillRect/>
          </a:stretch>
        </p:blipFill>
        <p:spPr>
          <a:xfrm>
            <a:off x="347133" y="2312247"/>
            <a:ext cx="4309533" cy="1278467"/>
          </a:xfrm>
          <a:prstGeom prst="rect">
            <a:avLst/>
          </a:prstGeom>
        </p:spPr>
      </p:pic>
      <p:pic>
        <p:nvPicPr>
          <p:cNvPr id="6" name="图片 5"/>
          <p:cNvPicPr>
            <a:picLocks noChangeAspect="1"/>
          </p:cNvPicPr>
          <p:nvPr/>
        </p:nvPicPr>
        <p:blipFill>
          <a:blip r:embed="rId4"/>
          <a:stretch>
            <a:fillRect/>
          </a:stretch>
        </p:blipFill>
        <p:spPr>
          <a:xfrm>
            <a:off x="8001847" y="1449493"/>
            <a:ext cx="3614420" cy="4583007"/>
          </a:xfrm>
          <a:prstGeom prst="rect">
            <a:avLst/>
          </a:prstGeom>
        </p:spPr>
      </p:pic>
      <p:pic>
        <p:nvPicPr>
          <p:cNvPr id="8" name="图片 7"/>
          <p:cNvPicPr>
            <a:picLocks noChangeAspect="1"/>
          </p:cNvPicPr>
          <p:nvPr/>
        </p:nvPicPr>
        <p:blipFill>
          <a:blip r:embed="rId5"/>
          <a:stretch>
            <a:fillRect/>
          </a:stretch>
        </p:blipFill>
        <p:spPr>
          <a:xfrm>
            <a:off x="577427" y="3776980"/>
            <a:ext cx="1261533" cy="423333"/>
          </a:xfrm>
          <a:prstGeom prst="rect">
            <a:avLst/>
          </a:prstGeom>
        </p:spPr>
      </p:pic>
      <p:pic>
        <p:nvPicPr>
          <p:cNvPr id="107" name="图片 106"/>
          <p:cNvPicPr/>
          <p:nvPr/>
        </p:nvPicPr>
        <p:blipFill>
          <a:blip r:embed="rId6"/>
          <a:stretch>
            <a:fillRect/>
          </a:stretch>
        </p:blipFill>
        <p:spPr>
          <a:xfrm>
            <a:off x="347133" y="4068233"/>
            <a:ext cx="6974840" cy="286766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edg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checkerboard(across)">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a:sym typeface="+mn-ea"/>
              </a:rPr>
              <a:t> </a:t>
            </a:r>
            <a:r>
              <a:rPr lang="en-US" altLang="zh-CN" sz="3200" b="1">
                <a:sym typeface="+mn-ea"/>
              </a:rPr>
              <a:t>Adam optimizer summarize</a:t>
            </a:r>
            <a:endParaRPr lang="en-US" altLang="zh-CN" sz="3200" b="1" dirty="0">
              <a:sym typeface="+mn-ea"/>
            </a:endParaRPr>
          </a:p>
        </p:txBody>
      </p:sp>
      <p:pic>
        <p:nvPicPr>
          <p:cNvPr id="109" name="图片 108"/>
          <p:cNvPicPr/>
          <p:nvPr/>
        </p:nvPicPr>
        <p:blipFill>
          <a:blip r:embed="rId2"/>
          <a:stretch>
            <a:fillRect/>
          </a:stretch>
        </p:blipFill>
        <p:spPr>
          <a:xfrm>
            <a:off x="531707" y="1528233"/>
            <a:ext cx="4554220" cy="4920827"/>
          </a:xfrm>
          <a:prstGeom prst="rect">
            <a:avLst/>
          </a:prstGeom>
          <a:noFill/>
          <a:ln w="9525">
            <a:noFill/>
          </a:ln>
        </p:spPr>
      </p:pic>
      <p:sp>
        <p:nvSpPr>
          <p:cNvPr id="2" name="文本框 1"/>
          <p:cNvSpPr txBox="1"/>
          <p:nvPr/>
        </p:nvSpPr>
        <p:spPr>
          <a:xfrm>
            <a:off x="6389793" y="1037167"/>
            <a:ext cx="4093633" cy="460375"/>
          </a:xfrm>
          <a:prstGeom prst="rect">
            <a:avLst/>
          </a:prstGeom>
          <a:noFill/>
        </p:spPr>
        <p:txBody>
          <a:bodyPr wrap="square" rtlCol="0" anchor="t">
            <a:spAutoFit/>
          </a:bodyPr>
          <a:p>
            <a:r>
              <a:rPr lang="en-US" altLang="zh-CN" sz="2400"/>
              <a:t>1. </a:t>
            </a:r>
            <a:r>
              <a:rPr lang="zh-CN" altLang="en-US" sz="2400"/>
              <a:t>Stochastic Gradient Descend</a:t>
            </a:r>
            <a:endParaRPr lang="zh-CN" altLang="en-US" sz="2400"/>
          </a:p>
        </p:txBody>
      </p:sp>
      <p:sp>
        <p:nvSpPr>
          <p:cNvPr id="3" name="文本框 2"/>
          <p:cNvSpPr txBox="1"/>
          <p:nvPr/>
        </p:nvSpPr>
        <p:spPr>
          <a:xfrm>
            <a:off x="6389793" y="2292773"/>
            <a:ext cx="3843020" cy="460375"/>
          </a:xfrm>
          <a:prstGeom prst="rect">
            <a:avLst/>
          </a:prstGeom>
          <a:noFill/>
        </p:spPr>
        <p:txBody>
          <a:bodyPr wrap="square" rtlCol="0" anchor="t">
            <a:spAutoFit/>
          </a:bodyPr>
          <a:p>
            <a:r>
              <a:rPr lang="en-US" altLang="zh-CN" sz="2400"/>
              <a:t>2. </a:t>
            </a:r>
            <a:r>
              <a:rPr lang="zh-CN" altLang="en-US" sz="2400"/>
              <a:t>Momentum</a:t>
            </a:r>
            <a:endParaRPr lang="zh-CN" altLang="en-US" sz="2400"/>
          </a:p>
        </p:txBody>
      </p:sp>
      <p:sp>
        <p:nvSpPr>
          <p:cNvPr id="5" name="文本框 4"/>
          <p:cNvSpPr txBox="1"/>
          <p:nvPr/>
        </p:nvSpPr>
        <p:spPr>
          <a:xfrm>
            <a:off x="10287847" y="3154680"/>
            <a:ext cx="1761913" cy="460375"/>
          </a:xfrm>
          <a:prstGeom prst="rect">
            <a:avLst/>
          </a:prstGeom>
          <a:noFill/>
        </p:spPr>
        <p:txBody>
          <a:bodyPr wrap="square" rtlCol="0">
            <a:spAutoFit/>
          </a:bodyPr>
          <a:p>
            <a:r>
              <a:rPr lang="zh-CN" altLang="en-US" sz="2400"/>
              <a:t>β</a:t>
            </a:r>
            <a:r>
              <a:rPr lang="en-US" altLang="zh-CN" sz="2400"/>
              <a:t> = 0.9,V=0</a:t>
            </a:r>
            <a:endParaRPr lang="en-US" altLang="zh-CN" sz="2400"/>
          </a:p>
        </p:txBody>
      </p:sp>
      <p:sp>
        <p:nvSpPr>
          <p:cNvPr id="6" name="文本框 5"/>
          <p:cNvSpPr txBox="1"/>
          <p:nvPr/>
        </p:nvSpPr>
        <p:spPr>
          <a:xfrm>
            <a:off x="6389793" y="4299373"/>
            <a:ext cx="6096000" cy="460375"/>
          </a:xfrm>
          <a:prstGeom prst="rect">
            <a:avLst/>
          </a:prstGeom>
          <a:noFill/>
        </p:spPr>
        <p:txBody>
          <a:bodyPr wrap="square" rtlCol="0" anchor="t">
            <a:spAutoFit/>
          </a:bodyPr>
          <a:p>
            <a:r>
              <a:rPr lang="en-US" altLang="zh-CN" sz="2400"/>
              <a:t>3. </a:t>
            </a:r>
            <a:r>
              <a:rPr lang="zh-CN" altLang="en-US" sz="2400"/>
              <a:t>Adagrad</a:t>
            </a:r>
            <a:r>
              <a:rPr lang="en-US" altLang="zh-CN" sz="2400"/>
              <a:t>(</a:t>
            </a:r>
            <a:r>
              <a:rPr lang="zh-CN" altLang="en-US" sz="2400"/>
              <a:t>自适应</a:t>
            </a:r>
            <a:r>
              <a:rPr lang="en-US" altLang="zh-CN" sz="2400"/>
              <a:t>)</a:t>
            </a:r>
            <a:endParaRPr lang="en-US" altLang="zh-CN" sz="2400"/>
          </a:p>
        </p:txBody>
      </p:sp>
      <p:sp>
        <p:nvSpPr>
          <p:cNvPr id="8" name="文本框 7"/>
          <p:cNvSpPr txBox="1"/>
          <p:nvPr/>
        </p:nvSpPr>
        <p:spPr>
          <a:xfrm>
            <a:off x="10232813" y="5272193"/>
            <a:ext cx="1571413" cy="829945"/>
          </a:xfrm>
          <a:prstGeom prst="rect">
            <a:avLst/>
          </a:prstGeom>
          <a:noFill/>
        </p:spPr>
        <p:txBody>
          <a:bodyPr wrap="square" rtlCol="0" anchor="t">
            <a:spAutoFit/>
          </a:bodyPr>
          <a:p>
            <a:r>
              <a:rPr lang="zh-CN" altLang="en-US" sz="2400"/>
              <a:t>α = 0.01</a:t>
            </a:r>
            <a:endParaRPr lang="zh-CN" altLang="en-US" sz="2400"/>
          </a:p>
          <a:p>
            <a:r>
              <a:rPr lang="zh-CN" altLang="en-US" sz="2400"/>
              <a:t>ε = 10⁻⁷</a:t>
            </a:r>
            <a:endParaRPr lang="zh-CN" altLang="en-US" sz="2400"/>
          </a:p>
        </p:txBody>
      </p:sp>
      <p:pic>
        <p:nvPicPr>
          <p:cNvPr id="11" name="图片 10"/>
          <p:cNvPicPr>
            <a:picLocks noChangeAspect="1"/>
          </p:cNvPicPr>
          <p:nvPr/>
        </p:nvPicPr>
        <p:blipFill>
          <a:blip r:embed="rId3"/>
          <a:stretch>
            <a:fillRect/>
          </a:stretch>
        </p:blipFill>
        <p:spPr>
          <a:xfrm>
            <a:off x="6389793" y="1528233"/>
            <a:ext cx="2988733" cy="914400"/>
          </a:xfrm>
          <a:prstGeom prst="rect">
            <a:avLst/>
          </a:prstGeom>
        </p:spPr>
      </p:pic>
      <p:pic>
        <p:nvPicPr>
          <p:cNvPr id="12" name="图片 11"/>
          <p:cNvPicPr>
            <a:picLocks noChangeAspect="1"/>
          </p:cNvPicPr>
          <p:nvPr/>
        </p:nvPicPr>
        <p:blipFill>
          <a:blip r:embed="rId4"/>
          <a:stretch>
            <a:fillRect/>
          </a:stretch>
        </p:blipFill>
        <p:spPr>
          <a:xfrm>
            <a:off x="6389793" y="3092873"/>
            <a:ext cx="3660140" cy="1065953"/>
          </a:xfrm>
          <a:prstGeom prst="rect">
            <a:avLst/>
          </a:prstGeom>
        </p:spPr>
      </p:pic>
      <p:pic>
        <p:nvPicPr>
          <p:cNvPr id="13" name="图片 12"/>
          <p:cNvPicPr>
            <a:picLocks noChangeAspect="1"/>
          </p:cNvPicPr>
          <p:nvPr/>
        </p:nvPicPr>
        <p:blipFill>
          <a:blip r:embed="rId5"/>
          <a:stretch>
            <a:fillRect/>
          </a:stretch>
        </p:blipFill>
        <p:spPr>
          <a:xfrm>
            <a:off x="6012180" y="4809067"/>
            <a:ext cx="4275667" cy="17441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edge">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ppt_y</p:attrName>
                                        </p:attrNameLst>
                                      </p:cBhvr>
                                      <p:tavLst>
                                        <p:tav tm="0">
                                          <p:val>
                                            <p:strVal val="#ppt_y+#ppt_h*1.125000"/>
                                          </p:val>
                                        </p:tav>
                                        <p:tav tm="100000">
                                          <p:val>
                                            <p:strVal val="#ppt_y"/>
                                          </p:val>
                                        </p:tav>
                                      </p:tavLst>
                                    </p:anim>
                                    <p:animEffect transition="in" filter="wipe(up)">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checkerboard(across)">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ox(in)">
                                      <p:cBhvr>
                                        <p:cTn id="38" dur="2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6" grpId="0"/>
      <p:bldP spid="6" grpId="1"/>
      <p:bldP spid="8" grpId="0"/>
      <p:bldP spid="8"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a:sym typeface="+mn-ea"/>
              </a:rPr>
              <a:t> </a:t>
            </a:r>
            <a:r>
              <a:rPr lang="en-US" altLang="zh-CN" sz="3200" b="1">
                <a:sym typeface="+mn-ea"/>
              </a:rPr>
              <a:t>Adam optimizer summarize</a:t>
            </a:r>
            <a:endParaRPr lang="en-US" altLang="zh-CN" sz="3200" b="1" dirty="0">
              <a:sym typeface="+mn-ea"/>
            </a:endParaRPr>
          </a:p>
        </p:txBody>
      </p:sp>
      <p:pic>
        <p:nvPicPr>
          <p:cNvPr id="109" name="图片 108"/>
          <p:cNvPicPr/>
          <p:nvPr/>
        </p:nvPicPr>
        <p:blipFill>
          <a:blip r:embed="rId2"/>
          <a:stretch>
            <a:fillRect/>
          </a:stretch>
        </p:blipFill>
        <p:spPr>
          <a:xfrm>
            <a:off x="531707" y="1528233"/>
            <a:ext cx="4554220" cy="4920827"/>
          </a:xfrm>
          <a:prstGeom prst="rect">
            <a:avLst/>
          </a:prstGeom>
          <a:noFill/>
          <a:ln w="9525">
            <a:noFill/>
          </a:ln>
        </p:spPr>
      </p:pic>
      <p:sp>
        <p:nvSpPr>
          <p:cNvPr id="10" name="文本框 9"/>
          <p:cNvSpPr txBox="1"/>
          <p:nvPr/>
        </p:nvSpPr>
        <p:spPr>
          <a:xfrm>
            <a:off x="6536267" y="1100667"/>
            <a:ext cx="4111413" cy="460375"/>
          </a:xfrm>
          <a:prstGeom prst="rect">
            <a:avLst/>
          </a:prstGeom>
          <a:noFill/>
        </p:spPr>
        <p:txBody>
          <a:bodyPr wrap="square" rtlCol="0" anchor="t">
            <a:spAutoFit/>
          </a:bodyPr>
          <a:p>
            <a:r>
              <a:rPr lang="en-US" altLang="zh-CN" sz="2400"/>
              <a:t>4. </a:t>
            </a:r>
            <a:r>
              <a:rPr lang="zh-CN" altLang="en-US" sz="2400"/>
              <a:t>RMSprop</a:t>
            </a:r>
            <a:r>
              <a:rPr lang="en-US" altLang="zh-CN" sz="2400"/>
              <a:t>(均方根传递)</a:t>
            </a:r>
            <a:endParaRPr lang="en-US" altLang="zh-CN" sz="2400"/>
          </a:p>
        </p:txBody>
      </p:sp>
      <p:sp>
        <p:nvSpPr>
          <p:cNvPr id="11" name="文本框 10"/>
          <p:cNvSpPr txBox="1"/>
          <p:nvPr/>
        </p:nvSpPr>
        <p:spPr>
          <a:xfrm>
            <a:off x="10314940" y="1439333"/>
            <a:ext cx="1607820" cy="1568450"/>
          </a:xfrm>
          <a:prstGeom prst="rect">
            <a:avLst/>
          </a:prstGeom>
          <a:noFill/>
        </p:spPr>
        <p:txBody>
          <a:bodyPr wrap="square" rtlCol="0" anchor="t">
            <a:spAutoFit/>
          </a:bodyPr>
          <a:p>
            <a:r>
              <a:rPr lang="en-US" altLang="zh-CN" sz="2400"/>
              <a:t>S = 0</a:t>
            </a:r>
            <a:endParaRPr lang="zh-CN" altLang="en-US" sz="2400"/>
          </a:p>
          <a:p>
            <a:r>
              <a:rPr lang="zh-CN" altLang="en-US" sz="2400"/>
              <a:t>α = 0.001</a:t>
            </a:r>
            <a:endParaRPr lang="zh-CN" altLang="en-US" sz="2400"/>
          </a:p>
          <a:p>
            <a:r>
              <a:rPr lang="zh-CN" altLang="en-US" sz="2400"/>
              <a:t>β = 0.9 </a:t>
            </a:r>
            <a:endParaRPr lang="zh-CN" altLang="en-US" sz="2400"/>
          </a:p>
          <a:p>
            <a:r>
              <a:rPr lang="zh-CN" altLang="en-US" sz="2400"/>
              <a:t>ε = 10⁻⁶</a:t>
            </a:r>
            <a:endParaRPr lang="zh-CN" altLang="en-US" sz="2400"/>
          </a:p>
        </p:txBody>
      </p:sp>
      <p:sp>
        <p:nvSpPr>
          <p:cNvPr id="12" name="文本框 11"/>
          <p:cNvSpPr txBox="1"/>
          <p:nvPr/>
        </p:nvSpPr>
        <p:spPr>
          <a:xfrm>
            <a:off x="6537113" y="3290147"/>
            <a:ext cx="3777827" cy="460375"/>
          </a:xfrm>
          <a:prstGeom prst="rect">
            <a:avLst/>
          </a:prstGeom>
          <a:noFill/>
        </p:spPr>
        <p:txBody>
          <a:bodyPr wrap="square" rtlCol="0" anchor="t">
            <a:spAutoFit/>
          </a:bodyPr>
          <a:p>
            <a:r>
              <a:rPr lang="en-US" altLang="zh-CN" sz="2400"/>
              <a:t>5. </a:t>
            </a:r>
            <a:r>
              <a:rPr lang="zh-CN" altLang="en-US" sz="2400"/>
              <a:t>Adam</a:t>
            </a:r>
            <a:r>
              <a:rPr lang="en-US" altLang="zh-CN" sz="2400"/>
              <a:t>(适应性矩估计)</a:t>
            </a:r>
            <a:endParaRPr lang="en-US" altLang="zh-CN" sz="2400"/>
          </a:p>
        </p:txBody>
      </p:sp>
      <p:sp>
        <p:nvSpPr>
          <p:cNvPr id="15" name="文本框 14"/>
          <p:cNvSpPr txBox="1"/>
          <p:nvPr/>
        </p:nvSpPr>
        <p:spPr>
          <a:xfrm>
            <a:off x="10251440" y="3066627"/>
            <a:ext cx="1734820" cy="1568450"/>
          </a:xfrm>
          <a:prstGeom prst="rect">
            <a:avLst/>
          </a:prstGeom>
          <a:noFill/>
        </p:spPr>
        <p:txBody>
          <a:bodyPr wrap="square" rtlCol="0" anchor="t">
            <a:spAutoFit/>
          </a:bodyPr>
          <a:p>
            <a:r>
              <a:rPr lang="zh-CN" altLang="en-US" sz="2400"/>
              <a:t>α = 0.001</a:t>
            </a:r>
            <a:endParaRPr lang="zh-CN" altLang="en-US" sz="2400"/>
          </a:p>
          <a:p>
            <a:r>
              <a:rPr lang="zh-CN" altLang="en-US" sz="2400"/>
              <a:t>β₁ = 0.9</a:t>
            </a:r>
            <a:endParaRPr lang="zh-CN" altLang="en-US" sz="2400"/>
          </a:p>
          <a:p>
            <a:r>
              <a:rPr lang="zh-CN" altLang="en-US" sz="2400"/>
              <a:t>β₂ = 0.999</a:t>
            </a:r>
            <a:endParaRPr lang="zh-CN" altLang="en-US" sz="2400"/>
          </a:p>
          <a:p>
            <a:r>
              <a:rPr lang="zh-CN" altLang="en-US" sz="2400"/>
              <a:t>ε = 10⁻⁸</a:t>
            </a:r>
            <a:endParaRPr lang="zh-CN" altLang="en-US" sz="2400"/>
          </a:p>
        </p:txBody>
      </p:sp>
      <p:pic>
        <p:nvPicPr>
          <p:cNvPr id="16" name="图片 15"/>
          <p:cNvPicPr>
            <a:picLocks noChangeAspect="1"/>
          </p:cNvPicPr>
          <p:nvPr/>
        </p:nvPicPr>
        <p:blipFill>
          <a:blip r:embed="rId3"/>
          <a:stretch>
            <a:fillRect/>
          </a:stretch>
        </p:blipFill>
        <p:spPr>
          <a:xfrm>
            <a:off x="6133253" y="1678940"/>
            <a:ext cx="4181687" cy="1611207"/>
          </a:xfrm>
          <a:prstGeom prst="rect">
            <a:avLst/>
          </a:prstGeom>
        </p:spPr>
      </p:pic>
      <p:pic>
        <p:nvPicPr>
          <p:cNvPr id="17" name="图片 16"/>
          <p:cNvPicPr>
            <a:picLocks noChangeAspect="1"/>
          </p:cNvPicPr>
          <p:nvPr/>
        </p:nvPicPr>
        <p:blipFill>
          <a:blip r:embed="rId4"/>
          <a:stretch>
            <a:fillRect/>
          </a:stretch>
        </p:blipFill>
        <p:spPr>
          <a:xfrm>
            <a:off x="6275493" y="3708400"/>
            <a:ext cx="3896360" cy="3149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ppt_y</p:attrName>
                                        </p:attrNameLst>
                                      </p:cBhvr>
                                      <p:tavLst>
                                        <p:tav tm="0">
                                          <p:val>
                                            <p:strVal val="#ppt_y+#ppt_h*1.125000"/>
                                          </p:val>
                                        </p:tav>
                                        <p:tav tm="100000">
                                          <p:val>
                                            <p:strVal val="#ppt_y"/>
                                          </p:val>
                                        </p:tav>
                                      </p:tavLst>
                                    </p:anim>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ox(in)">
                                      <p:cBhvr>
                                        <p:cTn id="23" dur="2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edge">
                                      <p:cBhvr>
                                        <p:cTn id="3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5" grpId="0"/>
      <p:bldP spid="15"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Y-net conceptual graph</a:t>
            </a:r>
            <a:endParaRPr lang="en-US" altLang="zh-CN" sz="3200" b="1" dirty="0"/>
          </a:p>
        </p:txBody>
      </p:sp>
      <p:pic>
        <p:nvPicPr>
          <p:cNvPr id="2" name="图片 1"/>
          <p:cNvPicPr>
            <a:picLocks noChangeAspect="1"/>
          </p:cNvPicPr>
          <p:nvPr/>
        </p:nvPicPr>
        <p:blipFill>
          <a:blip r:embed="rId2"/>
          <a:stretch>
            <a:fillRect/>
          </a:stretch>
        </p:blipFill>
        <p:spPr>
          <a:xfrm>
            <a:off x="0" y="1274233"/>
            <a:ext cx="12314767" cy="4953000"/>
          </a:xfrm>
          <a:prstGeom prst="rect">
            <a:avLst/>
          </a:prstGeom>
        </p:spPr>
      </p:pic>
      <p:sp>
        <p:nvSpPr>
          <p:cNvPr id="3" name="文本框 2"/>
          <p:cNvSpPr txBox="1"/>
          <p:nvPr/>
        </p:nvSpPr>
        <p:spPr>
          <a:xfrm>
            <a:off x="581660" y="905933"/>
            <a:ext cx="3287607" cy="460375"/>
          </a:xfrm>
          <a:prstGeom prst="rect">
            <a:avLst/>
          </a:prstGeom>
          <a:noFill/>
        </p:spPr>
        <p:txBody>
          <a:bodyPr wrap="square" rtlCol="0">
            <a:spAutoFit/>
          </a:bodyPr>
          <a:p>
            <a:r>
              <a:rPr lang="en-US" altLang="zh-CN" sz="2400"/>
              <a:t>BN+RELU</a:t>
            </a:r>
            <a:endParaRPr lang="en-US" altLang="zh-CN" sz="2400"/>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Training Y-net &amp; Formula</a:t>
            </a:r>
            <a:endParaRPr lang="en-US" altLang="zh-CN" sz="3200" b="1" dirty="0"/>
          </a:p>
        </p:txBody>
      </p:sp>
      <p:pic>
        <p:nvPicPr>
          <p:cNvPr id="2" name="图片 1"/>
          <p:cNvPicPr>
            <a:picLocks noChangeAspect="1"/>
          </p:cNvPicPr>
          <p:nvPr/>
        </p:nvPicPr>
        <p:blipFill>
          <a:blip r:embed="rId2"/>
          <a:stretch>
            <a:fillRect/>
          </a:stretch>
        </p:blipFill>
        <p:spPr>
          <a:xfrm>
            <a:off x="-341207" y="1678940"/>
            <a:ext cx="5466927" cy="1999827"/>
          </a:xfrm>
          <a:prstGeom prst="rect">
            <a:avLst/>
          </a:prstGeom>
        </p:spPr>
      </p:pic>
      <p:sp>
        <p:nvSpPr>
          <p:cNvPr id="3" name="文本框 2"/>
          <p:cNvSpPr txBox="1"/>
          <p:nvPr/>
        </p:nvSpPr>
        <p:spPr>
          <a:xfrm>
            <a:off x="326813" y="1087967"/>
            <a:ext cx="6246707" cy="460375"/>
          </a:xfrm>
          <a:prstGeom prst="rect">
            <a:avLst/>
          </a:prstGeom>
          <a:noFill/>
        </p:spPr>
        <p:txBody>
          <a:bodyPr wrap="square" rtlCol="0">
            <a:spAutoFit/>
          </a:bodyPr>
          <a:p>
            <a:r>
              <a:rPr lang="zh-CN" altLang="en-US" sz="2400"/>
              <a:t>Mean square error（</a:t>
            </a:r>
            <a:r>
              <a:rPr lang="en-US" altLang="zh-CN" sz="2400"/>
              <a:t>MSE</a:t>
            </a:r>
            <a:r>
              <a:rPr lang="zh-CN" altLang="en-US" sz="2400"/>
              <a:t>） is used in training</a:t>
            </a:r>
            <a:endParaRPr lang="zh-CN" altLang="en-US" sz="2400"/>
          </a:p>
        </p:txBody>
      </p:sp>
      <p:sp>
        <p:nvSpPr>
          <p:cNvPr id="5" name="文本框 4"/>
          <p:cNvSpPr txBox="1"/>
          <p:nvPr/>
        </p:nvSpPr>
        <p:spPr>
          <a:xfrm>
            <a:off x="427567" y="3646593"/>
            <a:ext cx="3523827" cy="460375"/>
          </a:xfrm>
          <a:prstGeom prst="rect">
            <a:avLst/>
          </a:prstGeom>
          <a:noFill/>
        </p:spPr>
        <p:txBody>
          <a:bodyPr wrap="square" rtlCol="0">
            <a:spAutoFit/>
          </a:bodyPr>
          <a:p>
            <a:r>
              <a:rPr lang="en-US" altLang="zh-CN" sz="2400"/>
              <a:t>N</a:t>
            </a:r>
            <a:r>
              <a:rPr lang="zh-CN" altLang="en-US" sz="2400"/>
              <a:t>：</a:t>
            </a:r>
            <a:r>
              <a:rPr lang="en-US" altLang="zh-CN" sz="2400"/>
              <a:t>mini-batch size</a:t>
            </a:r>
            <a:endParaRPr lang="en-US" altLang="zh-CN" sz="2400"/>
          </a:p>
        </p:txBody>
      </p:sp>
      <p:pic>
        <p:nvPicPr>
          <p:cNvPr id="6" name="图片 5"/>
          <p:cNvPicPr>
            <a:picLocks noChangeAspect="1"/>
          </p:cNvPicPr>
          <p:nvPr/>
        </p:nvPicPr>
        <p:blipFill>
          <a:blip r:embed="rId3"/>
          <a:stretch>
            <a:fillRect/>
          </a:stretch>
        </p:blipFill>
        <p:spPr>
          <a:xfrm>
            <a:off x="141393" y="4386580"/>
            <a:ext cx="4956387" cy="702733"/>
          </a:xfrm>
          <a:prstGeom prst="rect">
            <a:avLst/>
          </a:prstGeom>
        </p:spPr>
      </p:pic>
      <p:sp>
        <p:nvSpPr>
          <p:cNvPr id="8" name="文本框 7"/>
          <p:cNvSpPr txBox="1"/>
          <p:nvPr/>
        </p:nvSpPr>
        <p:spPr>
          <a:xfrm>
            <a:off x="304800" y="5267113"/>
            <a:ext cx="7712287" cy="460375"/>
          </a:xfrm>
          <a:prstGeom prst="rect">
            <a:avLst/>
          </a:prstGeom>
          <a:noFill/>
        </p:spPr>
        <p:txBody>
          <a:bodyPr wrap="square" rtlCol="0">
            <a:spAutoFit/>
          </a:bodyPr>
          <a:p>
            <a:r>
              <a:rPr sz="2400"/>
              <a:t>where the weight λ of 0.01 gives a good performance</a:t>
            </a:r>
            <a:endParaRPr sz="2400"/>
          </a:p>
        </p:txBody>
      </p:sp>
      <p:sp>
        <p:nvSpPr>
          <p:cNvPr id="9" name="文本框 8"/>
          <p:cNvSpPr txBox="1"/>
          <p:nvPr/>
        </p:nvSpPr>
        <p:spPr>
          <a:xfrm>
            <a:off x="326813" y="5935980"/>
            <a:ext cx="10356427" cy="460375"/>
          </a:xfrm>
          <a:prstGeom prst="rect">
            <a:avLst/>
          </a:prstGeom>
          <a:noFill/>
        </p:spPr>
        <p:txBody>
          <a:bodyPr wrap="square" rtlCol="0" anchor="t">
            <a:spAutoFit/>
          </a:bodyPr>
          <a:p>
            <a:r>
              <a:rPr lang="zh-CN" altLang="en-US" sz="2400"/>
              <a:t>the phase is more highlighted than the intensity in training the</a:t>
            </a:r>
            <a:r>
              <a:rPr lang="en-US" altLang="zh-CN" sz="2400"/>
              <a:t> </a:t>
            </a:r>
            <a:r>
              <a:rPr lang="zh-CN" altLang="en-US" sz="2400"/>
              <a:t>network！</a:t>
            </a:r>
            <a:endParaRPr lang="zh-CN" altLang="en-US" sz="2400"/>
          </a:p>
        </p:txBody>
      </p:sp>
      <p:sp>
        <p:nvSpPr>
          <p:cNvPr id="12" name="文本框 11"/>
          <p:cNvSpPr txBox="1"/>
          <p:nvPr/>
        </p:nvSpPr>
        <p:spPr>
          <a:xfrm>
            <a:off x="5888567" y="1678940"/>
            <a:ext cx="6096000" cy="3046095"/>
          </a:xfrm>
          <a:prstGeom prst="rect">
            <a:avLst/>
          </a:prstGeom>
          <a:noFill/>
        </p:spPr>
        <p:txBody>
          <a:bodyPr wrap="square" rtlCol="0" anchor="t">
            <a:spAutoFit/>
          </a:bodyPr>
          <a:p>
            <a:r>
              <a:rPr lang="zh-CN" altLang="en-US" sz="2400"/>
              <a:t> </a:t>
            </a:r>
            <a:r>
              <a:rPr lang="en-US" altLang="zh-CN" sz="2400"/>
              <a:t>             </a:t>
            </a:r>
            <a:r>
              <a:rPr lang="zh-CN" altLang="en-US" sz="2400"/>
              <a:t>The Adam optimizer  with a learning rate starting from 0.001 and halved</a:t>
            </a:r>
            <a:r>
              <a:rPr lang="en-US" altLang="zh-CN" sz="2400"/>
              <a:t> </a:t>
            </a:r>
            <a:r>
              <a:rPr lang="zh-CN" altLang="en-US" sz="2400"/>
              <a:t>after every 10 epochs and the mini-batch size of 64 are adopted to</a:t>
            </a:r>
            <a:r>
              <a:rPr lang="en-US" altLang="zh-CN" sz="2400"/>
              <a:t> </a:t>
            </a:r>
            <a:r>
              <a:rPr lang="zh-CN" altLang="en-US" sz="2400"/>
              <a:t>update the network’s parameter</a:t>
            </a:r>
            <a:r>
              <a:rPr lang="en-US" altLang="zh-CN" sz="2400"/>
              <a:t>.</a:t>
            </a:r>
            <a:endParaRPr lang="en-US" altLang="zh-CN" sz="2400"/>
          </a:p>
          <a:p>
            <a:r>
              <a:rPr lang="zh-CN" altLang="en-US" sz="2400"/>
              <a:t> </a:t>
            </a:r>
            <a:r>
              <a:rPr lang="en-US" altLang="zh-CN" sz="2400"/>
              <a:t>              </a:t>
            </a:r>
            <a:r>
              <a:rPr lang="zh-CN" altLang="en-US" sz="2400"/>
              <a:t>To avoid over-fitting of the neural network, the training stops when the network performance on</a:t>
            </a:r>
            <a:r>
              <a:rPr lang="en-US" altLang="zh-CN" sz="2400"/>
              <a:t> </a:t>
            </a:r>
            <a:r>
              <a:rPr lang="zh-CN" altLang="en-US" sz="2400"/>
              <a:t>the validation dataset begins to decline.</a:t>
            </a:r>
            <a:endParaRPr lang="zh-CN"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ox(in)">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edge">
                                      <p:cBhvr>
                                        <p:cTn id="1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P spid="9" grpId="0"/>
      <p:bldP spid="9"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50540" y="168112"/>
            <a:ext cx="7799476" cy="583565"/>
          </a:xfrm>
          <a:prstGeom prst="rect">
            <a:avLst/>
          </a:prstGeom>
          <a:noFill/>
        </p:spPr>
        <p:txBody>
          <a:bodyPr wrap="square" rtlCol="0">
            <a:spAutoFit/>
          </a:bodyPr>
          <a:lstStyle/>
          <a:p>
            <a:r>
              <a:rPr lang="en-US" altLang="zh-CN" sz="3200" b="1" dirty="0">
                <a:sym typeface="+mn-ea"/>
              </a:rPr>
              <a:t>Training Y-net &amp; Formula</a:t>
            </a:r>
            <a:endParaRPr lang="en-US" altLang="zh-CN" sz="3200" b="1" dirty="0"/>
          </a:p>
        </p:txBody>
      </p:sp>
      <p:sp>
        <p:nvSpPr>
          <p:cNvPr id="2" name="文本框 1"/>
          <p:cNvSpPr txBox="1"/>
          <p:nvPr/>
        </p:nvSpPr>
        <p:spPr>
          <a:xfrm>
            <a:off x="150707" y="1066800"/>
            <a:ext cx="10971953" cy="829945"/>
          </a:xfrm>
          <a:prstGeom prst="rect">
            <a:avLst/>
          </a:prstGeom>
          <a:noFill/>
        </p:spPr>
        <p:txBody>
          <a:bodyPr wrap="square" rtlCol="0" anchor="t">
            <a:spAutoFit/>
          </a:bodyPr>
          <a:p>
            <a:r>
              <a:rPr lang="zh-CN" altLang="en-US" sz="2400"/>
              <a:t>To quantitatively evaluate the recovery accuracy of the networks, the following structural similarity (SSIM) index</a:t>
            </a:r>
            <a:endParaRPr lang="zh-CN" altLang="en-US" sz="2400"/>
          </a:p>
        </p:txBody>
      </p:sp>
      <p:pic>
        <p:nvPicPr>
          <p:cNvPr id="3" name="图片 2"/>
          <p:cNvPicPr>
            <a:picLocks noChangeAspect="1"/>
          </p:cNvPicPr>
          <p:nvPr/>
        </p:nvPicPr>
        <p:blipFill>
          <a:blip r:embed="rId2"/>
          <a:stretch>
            <a:fillRect/>
          </a:stretch>
        </p:blipFill>
        <p:spPr>
          <a:xfrm>
            <a:off x="1441873" y="2162387"/>
            <a:ext cx="7824893" cy="1274233"/>
          </a:xfrm>
          <a:prstGeom prst="rect">
            <a:avLst/>
          </a:prstGeom>
        </p:spPr>
      </p:pic>
      <p:pic>
        <p:nvPicPr>
          <p:cNvPr id="5" name="图片 4"/>
          <p:cNvPicPr>
            <a:picLocks noChangeAspect="1"/>
          </p:cNvPicPr>
          <p:nvPr/>
        </p:nvPicPr>
        <p:blipFill>
          <a:blip r:embed="rId3"/>
          <a:stretch>
            <a:fillRect/>
          </a:stretch>
        </p:blipFill>
        <p:spPr>
          <a:xfrm>
            <a:off x="751840" y="3671993"/>
            <a:ext cx="2795693" cy="579120"/>
          </a:xfrm>
          <a:prstGeom prst="rect">
            <a:avLst/>
          </a:prstGeom>
        </p:spPr>
      </p:pic>
      <p:pic>
        <p:nvPicPr>
          <p:cNvPr id="6" name="图片 5"/>
          <p:cNvPicPr>
            <a:picLocks noChangeAspect="1"/>
          </p:cNvPicPr>
          <p:nvPr/>
        </p:nvPicPr>
        <p:blipFill>
          <a:blip r:embed="rId4"/>
          <a:stretch>
            <a:fillRect/>
          </a:stretch>
        </p:blipFill>
        <p:spPr>
          <a:xfrm>
            <a:off x="7316047" y="3529753"/>
            <a:ext cx="3378200" cy="651933"/>
          </a:xfrm>
          <a:prstGeom prst="rect">
            <a:avLst/>
          </a:prstGeom>
        </p:spPr>
      </p:pic>
      <p:sp>
        <p:nvSpPr>
          <p:cNvPr id="9" name="文本框 8"/>
          <p:cNvSpPr txBox="1"/>
          <p:nvPr/>
        </p:nvSpPr>
        <p:spPr>
          <a:xfrm>
            <a:off x="610447" y="4566920"/>
            <a:ext cx="10395373" cy="829945"/>
          </a:xfrm>
          <a:prstGeom prst="rect">
            <a:avLst/>
          </a:prstGeom>
          <a:noFill/>
        </p:spPr>
        <p:txBody>
          <a:bodyPr wrap="square" rtlCol="0" anchor="t">
            <a:spAutoFit/>
          </a:bodyPr>
          <a:p>
            <a:r>
              <a:rPr lang="zh-CN" altLang="en-US" sz="2400"/>
              <a:t>c1  and</a:t>
            </a:r>
            <a:r>
              <a:rPr lang="en-US" altLang="zh-CN" sz="2400"/>
              <a:t> </a:t>
            </a:r>
            <a:r>
              <a:rPr lang="zh-CN" altLang="en-US" sz="2400"/>
              <a:t>c2 are regularization parameters with L </a:t>
            </a:r>
            <a:r>
              <a:rPr lang="en-US" altLang="zh-CN" sz="2400"/>
              <a:t>=</a:t>
            </a:r>
            <a:r>
              <a:rPr lang="zh-CN" altLang="en-US" sz="2400"/>
              <a:t> 255</a:t>
            </a:r>
            <a:r>
              <a:rPr lang="en-US" altLang="zh-CN" sz="2400"/>
              <a:t> </a:t>
            </a:r>
            <a:r>
              <a:rPr lang="zh-CN" altLang="en-US" sz="2400"/>
              <a:t>(the range of pixel values), k1 </a:t>
            </a:r>
            <a:r>
              <a:rPr lang="en-US" altLang="zh-CN" sz="2400"/>
              <a:t>=</a:t>
            </a:r>
            <a:r>
              <a:rPr lang="zh-CN" altLang="en-US" sz="2400"/>
              <a:t> 0.01, and k2 </a:t>
            </a:r>
            <a:r>
              <a:rPr lang="en-US" altLang="zh-CN" sz="2400"/>
              <a:t>=</a:t>
            </a:r>
            <a:r>
              <a:rPr lang="zh-CN" altLang="en-US" sz="2400"/>
              <a:t> 0.03</a:t>
            </a:r>
            <a:endParaRPr lang="zh-CN" altLang="en-US" sz="2400"/>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Training Y-net &amp; Formula</a:t>
            </a:r>
            <a:endParaRPr lang="en-US" altLang="zh-CN" sz="3200" b="1" dirty="0"/>
          </a:p>
        </p:txBody>
      </p:sp>
      <p:sp>
        <p:nvSpPr>
          <p:cNvPr id="2" name="文本框 1"/>
          <p:cNvSpPr txBox="1"/>
          <p:nvPr/>
        </p:nvSpPr>
        <p:spPr>
          <a:xfrm>
            <a:off x="496993" y="1003300"/>
            <a:ext cx="10621433" cy="3415030"/>
          </a:xfrm>
          <a:prstGeom prst="rect">
            <a:avLst/>
          </a:prstGeom>
          <a:noFill/>
        </p:spPr>
        <p:txBody>
          <a:bodyPr wrap="square" rtlCol="0" anchor="t">
            <a:spAutoFit/>
          </a:bodyPr>
          <a:p>
            <a:r>
              <a:rPr lang="en-US" altLang="zh-CN" sz="2400"/>
              <a:t>         </a:t>
            </a:r>
            <a:r>
              <a:rPr lang="zh-CN" altLang="en-US" sz="2400"/>
              <a:t>The dataset is recorded by a typical digital holographic microscope with a 50× objectivlens. The specimens are mouse</a:t>
            </a:r>
            <a:r>
              <a:rPr lang="en-US" altLang="zh-CN" sz="2400"/>
              <a:t> </a:t>
            </a:r>
            <a:r>
              <a:rPr lang="zh-CN" altLang="en-US" sz="2400"/>
              <a:t>phagocytes maintained in a humidified incubator at 37°C and</a:t>
            </a:r>
            <a:r>
              <a:rPr lang="en-US" altLang="zh-CN" sz="2400"/>
              <a:t> </a:t>
            </a:r>
            <a:r>
              <a:rPr lang="zh-CN" altLang="en-US" sz="2400"/>
              <a:t>5% CO2 in Dulbecco’s modified eagle medium (DMEM) supplemented with 10% heat-inactivated fetal bovine serum and</a:t>
            </a:r>
            <a:r>
              <a:rPr lang="en-US" altLang="zh-CN" sz="2400"/>
              <a:t> </a:t>
            </a:r>
            <a:r>
              <a:rPr lang="zh-CN" altLang="en-US" sz="2400"/>
              <a:t>1% penicillin-streptomycin mixture. After attaching to the bottom of a culture dish, 1664 holograms are recorded by the digital</a:t>
            </a:r>
            <a:r>
              <a:rPr lang="en-US" altLang="zh-CN" sz="2400"/>
              <a:t> </a:t>
            </a:r>
            <a:r>
              <a:rPr lang="zh-CN" altLang="en-US" sz="2400"/>
              <a:t>holographic microscope. Then the intensity and phase maps of</a:t>
            </a:r>
            <a:r>
              <a:rPr lang="en-US" altLang="zh-CN" sz="2400"/>
              <a:t> </a:t>
            </a:r>
            <a:r>
              <a:rPr lang="zh-CN" altLang="en-US" sz="2400"/>
              <a:t>these cells are reconstructed by the convolution method used as</a:t>
            </a:r>
            <a:r>
              <a:rPr lang="en-US" altLang="zh-CN" sz="2400"/>
              <a:t> </a:t>
            </a:r>
            <a:r>
              <a:rPr lang="zh-CN" altLang="en-US" sz="2400"/>
              <a:t>ground truth. All the data we have are partitioned into 80% for</a:t>
            </a:r>
            <a:r>
              <a:rPr lang="en-US" altLang="zh-CN" sz="2400"/>
              <a:t> </a:t>
            </a:r>
            <a:r>
              <a:rPr lang="zh-CN" altLang="en-US" sz="2400"/>
              <a:t>training, 10% for validation, and 10% for testing.</a:t>
            </a:r>
            <a:endParaRPr lang="zh-CN" altLang="en-US" sz="2400"/>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Outcome of Y-net experiment</a:t>
            </a:r>
            <a:endParaRPr lang="en-US" altLang="zh-CN" sz="3200" b="1" dirty="0"/>
          </a:p>
        </p:txBody>
      </p:sp>
      <p:pic>
        <p:nvPicPr>
          <p:cNvPr id="2" name="图片 1"/>
          <p:cNvPicPr>
            <a:picLocks noChangeAspect="1"/>
          </p:cNvPicPr>
          <p:nvPr/>
        </p:nvPicPr>
        <p:blipFill>
          <a:blip r:embed="rId2"/>
          <a:stretch>
            <a:fillRect/>
          </a:stretch>
        </p:blipFill>
        <p:spPr>
          <a:xfrm>
            <a:off x="-83820" y="1030393"/>
            <a:ext cx="11971867" cy="5531273"/>
          </a:xfrm>
          <a:prstGeom prst="rect">
            <a:avLst/>
          </a:prstGeom>
        </p:spPr>
      </p:pic>
      <p:pic>
        <p:nvPicPr>
          <p:cNvPr id="3" name="图片 2"/>
          <p:cNvPicPr>
            <a:picLocks noChangeAspect="1"/>
          </p:cNvPicPr>
          <p:nvPr/>
        </p:nvPicPr>
        <p:blipFill>
          <a:blip r:embed="rId3"/>
          <a:stretch>
            <a:fillRect/>
          </a:stretch>
        </p:blipFill>
        <p:spPr>
          <a:xfrm>
            <a:off x="3821853" y="1853353"/>
            <a:ext cx="5469467" cy="3513667"/>
          </a:xfrm>
          <a:prstGeom prst="rect">
            <a:avLst/>
          </a:prstGeom>
        </p:spPr>
      </p:pic>
      <p:pic>
        <p:nvPicPr>
          <p:cNvPr id="5" name="图片 4"/>
          <p:cNvPicPr>
            <a:picLocks noChangeAspect="1"/>
          </p:cNvPicPr>
          <p:nvPr/>
        </p:nvPicPr>
        <p:blipFill>
          <a:blip r:embed="rId4"/>
          <a:stretch>
            <a:fillRect/>
          </a:stretch>
        </p:blipFill>
        <p:spPr>
          <a:xfrm>
            <a:off x="414867" y="1429173"/>
            <a:ext cx="11362267" cy="473286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Compare with U-net</a:t>
            </a:r>
            <a:endParaRPr lang="en-US" altLang="zh-CN" sz="3200" b="1" dirty="0"/>
          </a:p>
        </p:txBody>
      </p:sp>
      <p:sp>
        <p:nvSpPr>
          <p:cNvPr id="2" name="文本框 1"/>
          <p:cNvSpPr txBox="1"/>
          <p:nvPr/>
        </p:nvSpPr>
        <p:spPr>
          <a:xfrm>
            <a:off x="439420" y="1257300"/>
            <a:ext cx="11611187" cy="1938020"/>
          </a:xfrm>
          <a:prstGeom prst="rect">
            <a:avLst/>
          </a:prstGeom>
          <a:noFill/>
        </p:spPr>
        <p:txBody>
          <a:bodyPr wrap="square" rtlCol="0" anchor="t">
            <a:spAutoFit/>
          </a:bodyPr>
          <a:p>
            <a:r>
              <a:rPr lang="en-US" altLang="zh-CN" sz="2400"/>
              <a:t>1.  </a:t>
            </a:r>
            <a:r>
              <a:rPr lang="zh-CN" altLang="en-US" sz="2400"/>
              <a:t>Since the Y-Net saves a down-sampling path and a bridge</a:t>
            </a:r>
            <a:r>
              <a:rPr lang="en-US" altLang="zh-CN" sz="2400"/>
              <a:t> </a:t>
            </a:r>
            <a:r>
              <a:rPr lang="zh-CN" altLang="en-US" sz="2400"/>
              <a:t>path, it has</a:t>
            </a:r>
            <a:r>
              <a:rPr lang="en-US" altLang="zh-CN" sz="2400"/>
              <a:t> </a:t>
            </a:r>
            <a:r>
              <a:rPr lang="zh-CN" altLang="en-US" sz="2400"/>
              <a:t>16,029,468 (16M) parameters, compared with</a:t>
            </a:r>
            <a:r>
              <a:rPr lang="en-US" altLang="zh-CN" sz="2400"/>
              <a:t> </a:t>
            </a:r>
            <a:r>
              <a:rPr lang="zh-CN" altLang="en-US" sz="2400"/>
              <a:t>22,790,520 (23M) parameters in U-Net 2, leading to a reduction of 30%, which means that the Y-Net not only combines</a:t>
            </a:r>
            <a:r>
              <a:rPr lang="en-US" altLang="zh-CN" sz="2400"/>
              <a:t> </a:t>
            </a:r>
            <a:r>
              <a:rPr lang="zh-CN" altLang="en-US" sz="2400"/>
              <a:t>the functions of</a:t>
            </a:r>
            <a:r>
              <a:rPr lang="en-US" altLang="zh-CN" sz="2400"/>
              <a:t> </a:t>
            </a:r>
            <a:r>
              <a:rPr lang="zh-CN" altLang="en-US" sz="2400"/>
              <a:t>intensity and phase reconstruction, but also</a:t>
            </a:r>
            <a:r>
              <a:rPr lang="en-US" altLang="zh-CN" sz="2400"/>
              <a:t> </a:t>
            </a:r>
            <a:r>
              <a:rPr lang="zh-CN" altLang="en-US" sz="2400"/>
              <a:t>consumes less time in network training and holographic</a:t>
            </a:r>
            <a:r>
              <a:rPr lang="en-US" altLang="zh-CN" sz="2400"/>
              <a:t> </a:t>
            </a:r>
            <a:r>
              <a:rPr lang="zh-CN" altLang="en-US" sz="2400"/>
              <a:t>reconstruction, compared with using two typical U-Nets</a:t>
            </a:r>
            <a:r>
              <a:rPr lang="en-US" altLang="zh-CN" sz="2400"/>
              <a:t> </a:t>
            </a:r>
            <a:r>
              <a:rPr lang="zh-CN" altLang="en-US" sz="2400"/>
              <a:t>separately.</a:t>
            </a:r>
            <a:endParaRPr lang="zh-CN" altLang="en-US" sz="2400"/>
          </a:p>
        </p:txBody>
      </p:sp>
      <p:sp>
        <p:nvSpPr>
          <p:cNvPr id="3" name="文本框 2"/>
          <p:cNvSpPr txBox="1"/>
          <p:nvPr/>
        </p:nvSpPr>
        <p:spPr>
          <a:xfrm>
            <a:off x="459740" y="3393440"/>
            <a:ext cx="11590867" cy="2676525"/>
          </a:xfrm>
          <a:prstGeom prst="rect">
            <a:avLst/>
          </a:prstGeom>
          <a:noFill/>
        </p:spPr>
        <p:txBody>
          <a:bodyPr wrap="square" rtlCol="0" anchor="t">
            <a:spAutoFit/>
          </a:bodyPr>
          <a:p>
            <a:r>
              <a:rPr lang="en-US" altLang="zh-CN" sz="2400"/>
              <a:t>2. </a:t>
            </a:r>
            <a:r>
              <a:rPr lang="zh-CN" altLang="en-US" sz="2400"/>
              <a:t>To summarize, in this Letter, we propose a unique one-to</a:t>
            </a:r>
            <a:r>
              <a:rPr lang="en-US" altLang="zh-CN" sz="2400"/>
              <a:t>-</a:t>
            </a:r>
            <a:r>
              <a:rPr lang="zh-CN" altLang="en-US" sz="2400"/>
              <a:t>two Y-Net specially designed for simultaneous reconstruction</a:t>
            </a:r>
            <a:r>
              <a:rPr lang="en-US" altLang="zh-CN" sz="2400"/>
              <a:t> </a:t>
            </a:r>
            <a:r>
              <a:rPr lang="zh-CN" altLang="en-US" sz="2400"/>
              <a:t>of intensity and phase information from a single digital</a:t>
            </a:r>
            <a:r>
              <a:rPr lang="en-US" altLang="zh-CN" sz="2400"/>
              <a:t> </a:t>
            </a:r>
            <a:r>
              <a:rPr lang="zh-CN" altLang="en-US" sz="2400"/>
              <a:t>hologram. This new method achieves excellent reconstruction results, with SSIM of over</a:t>
            </a:r>
            <a:r>
              <a:rPr lang="en-US" altLang="zh-CN" sz="2400"/>
              <a:t> </a:t>
            </a:r>
            <a:r>
              <a:rPr lang="zh-CN" altLang="en-US" sz="2400"/>
              <a:t>0.96 for intensity and over 0.91</a:t>
            </a:r>
            <a:r>
              <a:rPr lang="en-US" altLang="zh-CN" sz="2400"/>
              <a:t> </a:t>
            </a:r>
            <a:r>
              <a:rPr lang="zh-CN" altLang="en-US" sz="2400"/>
              <a:t>for phase, which defeats other network variants such as a typical</a:t>
            </a:r>
            <a:r>
              <a:rPr lang="en-US" altLang="zh-CN" sz="2400"/>
              <a:t> </a:t>
            </a:r>
            <a:r>
              <a:rPr lang="zh-CN" altLang="en-US" sz="2400"/>
              <a:t>U-Net with two output channels (U-Net 1), two typical</a:t>
            </a:r>
            <a:r>
              <a:rPr lang="en-US" altLang="zh-CN" sz="2400"/>
              <a:t> </a:t>
            </a:r>
            <a:r>
              <a:rPr lang="zh-CN" altLang="en-US" sz="2400"/>
              <a:t>U-Nets for intensity and phase reconstruction, respectively(U-Net 2), and a Y-Net without single or triple 3 × 3 convolutions (Y-Net 1).</a:t>
            </a:r>
            <a:endParaRPr lang="zh-CN" altLang="en-US" sz="2400"/>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9168553" cy="1076325"/>
          </a:xfrm>
          <a:prstGeom prst="rect">
            <a:avLst/>
          </a:prstGeom>
          <a:noFill/>
        </p:spPr>
        <p:txBody>
          <a:bodyPr wrap="square" rtlCol="0">
            <a:spAutoFit/>
          </a:bodyPr>
          <a:lstStyle/>
          <a:p>
            <a:r>
              <a:rPr lang="en-US" altLang="zh-CN" sz="3200" b="1" dirty="0"/>
              <a:t>3. Y4-Net: a deep learning solution to one-shot</a:t>
            </a:r>
            <a:endParaRPr lang="en-US" altLang="zh-CN" sz="3200" b="1" dirty="0"/>
          </a:p>
          <a:p>
            <a:r>
              <a:rPr lang="en-US" altLang="zh-CN" sz="3200" b="1" dirty="0"/>
              <a:t>dual-wavelength digital holographic reconstruction</a:t>
            </a:r>
            <a:endParaRPr lang="en-US" altLang="zh-CN" sz="3200" b="1" dirty="0"/>
          </a:p>
        </p:txBody>
      </p:sp>
      <p:sp>
        <p:nvSpPr>
          <p:cNvPr id="2" name="文本框 1"/>
          <p:cNvSpPr txBox="1"/>
          <p:nvPr/>
        </p:nvSpPr>
        <p:spPr>
          <a:xfrm>
            <a:off x="585047" y="1678940"/>
            <a:ext cx="13131800" cy="1938020"/>
          </a:xfrm>
          <a:prstGeom prst="rect">
            <a:avLst/>
          </a:prstGeom>
          <a:noFill/>
        </p:spPr>
        <p:txBody>
          <a:bodyPr wrap="square" rtlCol="0">
            <a:spAutoFit/>
          </a:bodyPr>
          <a:p>
            <a:r>
              <a:rPr lang="zh-CN" altLang="en-US" sz="2400"/>
              <a:t># </a:t>
            </a:r>
            <a:r>
              <a:rPr lang="en-US" altLang="zh-CN" sz="2400"/>
              <a:t>Paper Abstract</a:t>
            </a:r>
            <a:r>
              <a:rPr lang="zh-CN" altLang="en-US" sz="2400"/>
              <a:t>：</a:t>
            </a:r>
            <a:endParaRPr lang="zh-CN" altLang="en-US" sz="2400"/>
          </a:p>
          <a:p>
            <a:endParaRPr lang="zh-CN" altLang="en-US" sz="2400"/>
          </a:p>
          <a:p>
            <a:r>
              <a:rPr lang="zh-CN" altLang="en-US" sz="2400"/>
              <a:t>1. </a:t>
            </a:r>
            <a:r>
              <a:rPr lang="en-US" altLang="zh-CN" sz="2400"/>
              <a:t>Provenance</a:t>
            </a:r>
            <a:r>
              <a:rPr lang="zh-CN" altLang="en-US" sz="2400"/>
              <a:t>：</a:t>
            </a:r>
            <a:r>
              <a:rPr sz="2400"/>
              <a:t>Optics Letters 20</a:t>
            </a:r>
            <a:r>
              <a:rPr lang="en-US" sz="2400"/>
              <a:t>20</a:t>
            </a:r>
            <a:endParaRPr lang="en-US" sz="2400"/>
          </a:p>
          <a:p>
            <a:r>
              <a:rPr lang="zh-CN" altLang="en-US" sz="2400"/>
              <a:t>2. </a:t>
            </a:r>
            <a:r>
              <a:rPr lang="en-US" altLang="zh-CN" sz="2400"/>
              <a:t>Author</a:t>
            </a:r>
            <a:r>
              <a:rPr lang="zh-CN" altLang="en-US" sz="2400"/>
              <a:t>：</a:t>
            </a:r>
            <a:r>
              <a:rPr sz="2400"/>
              <a:t>KAIQIANG WANG, JIAZHEN DOU, QIAN KEMAO, JIANGLEI DI,AND JIANLIN ZHAO</a:t>
            </a:r>
            <a:endParaRPr sz="2400"/>
          </a:p>
          <a:p>
            <a:r>
              <a:rPr lang="zh-CN" altLang="en-US" sz="2400"/>
              <a:t>3. </a:t>
            </a:r>
            <a:r>
              <a:rPr lang="en-US" altLang="zh-CN" sz="2400"/>
              <a:t>Cites</a:t>
            </a:r>
            <a:r>
              <a:rPr lang="zh-CN" altLang="en-US" sz="2400"/>
              <a:t>：</a:t>
            </a:r>
            <a:r>
              <a:rPr lang="en-US" altLang="zh-CN" sz="2400"/>
              <a:t>23</a:t>
            </a:r>
            <a:r>
              <a:rPr lang="zh-CN" altLang="en-US" sz="2400"/>
              <a:t>+</a:t>
            </a:r>
            <a:r>
              <a:rPr lang="en-US" altLang="zh-CN" sz="2400"/>
              <a:t> </a:t>
            </a:r>
            <a:r>
              <a:rPr lang="zh-CN" altLang="en-US" sz="2400"/>
              <a:t>（</a:t>
            </a:r>
            <a:r>
              <a:rPr lang="en-US" altLang="zh-CN" sz="2400"/>
              <a:t>According to incomplete statistics</a:t>
            </a:r>
            <a:r>
              <a:rPr lang="zh-CN" altLang="en-US" sz="2400"/>
              <a:t>）</a:t>
            </a:r>
            <a:endParaRPr lang="zh-CN" altLang="en-US" sz="2400"/>
          </a:p>
        </p:txBody>
      </p:sp>
      <p:sp>
        <p:nvSpPr>
          <p:cNvPr id="3" name="文本框 2"/>
          <p:cNvSpPr txBox="1"/>
          <p:nvPr/>
        </p:nvSpPr>
        <p:spPr>
          <a:xfrm>
            <a:off x="250613" y="4165600"/>
            <a:ext cx="11706013" cy="1938020"/>
          </a:xfrm>
          <a:prstGeom prst="rect">
            <a:avLst/>
          </a:prstGeom>
          <a:noFill/>
        </p:spPr>
        <p:txBody>
          <a:bodyPr wrap="square" rtlCol="0">
            <a:spAutoFit/>
          </a:bodyPr>
          <a:p>
            <a:r>
              <a:rPr lang="en-US" altLang="zh-CN" sz="2400"/>
              <a:t>Idea :</a:t>
            </a:r>
            <a:endParaRPr lang="en-US" altLang="zh-CN" sz="2400"/>
          </a:p>
          <a:p>
            <a:r>
              <a:rPr lang="en-US" altLang="zh-CN" sz="2400"/>
              <a:t>      In this paper, a deep learning solution (Y4-NET, four-output channel network) for one-time dual-wavelength digital holography is proposed to solve the spectral overlap problem.</a:t>
            </a:r>
            <a:endParaRPr lang="en-US" altLang="zh-CN" sz="2400"/>
          </a:p>
          <a:p>
            <a:endParaRPr lang="en-US" altLang="zh-CN" sz="2400"/>
          </a:p>
          <a:p>
            <a:r>
              <a:rPr lang="en-US" altLang="zh-CN" sz="2400"/>
              <a:t>Model Abstract : One to two deep learning model</a:t>
            </a:r>
            <a:endParaRPr lang="en-US" altLang="zh-CN" sz="240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3847" cy="1076325"/>
          </a:xfrm>
          <a:prstGeom prst="rect">
            <a:avLst/>
          </a:prstGeom>
          <a:noFill/>
        </p:spPr>
        <p:txBody>
          <a:bodyPr wrap="square" rtlCol="0">
            <a:spAutoFit/>
          </a:bodyPr>
          <a:lstStyle/>
          <a:p>
            <a:r>
              <a:rPr lang="en-US" altLang="zh-CN" sz="3200" b="1" dirty="0">
                <a:sym typeface="+mn-ea"/>
              </a:rPr>
              <a:t>What’s the Event-based camera(EB)/Dynamic Vision Sensor(DVB) ? </a:t>
            </a:r>
            <a:endParaRPr lang="en-US" altLang="zh-CN" sz="3200" b="1" dirty="0"/>
          </a:p>
        </p:txBody>
      </p:sp>
      <p:sp>
        <p:nvSpPr>
          <p:cNvPr id="2" name="文本框 1"/>
          <p:cNvSpPr txBox="1"/>
          <p:nvPr/>
        </p:nvSpPr>
        <p:spPr>
          <a:xfrm>
            <a:off x="378460" y="1606127"/>
            <a:ext cx="4456007" cy="460375"/>
          </a:xfrm>
          <a:prstGeom prst="rect">
            <a:avLst/>
          </a:prstGeom>
          <a:noFill/>
        </p:spPr>
        <p:txBody>
          <a:bodyPr wrap="square" rtlCol="0">
            <a:spAutoFit/>
          </a:bodyPr>
          <a:p>
            <a:r>
              <a:rPr lang="en-US" altLang="zh-CN" sz="2400"/>
              <a:t>traditional camera’s shortage: </a:t>
            </a:r>
            <a:endParaRPr lang="en-US" altLang="zh-CN" sz="2400"/>
          </a:p>
        </p:txBody>
      </p:sp>
      <p:sp>
        <p:nvSpPr>
          <p:cNvPr id="9" name="文本框 8"/>
          <p:cNvSpPr txBox="1"/>
          <p:nvPr/>
        </p:nvSpPr>
        <p:spPr>
          <a:xfrm>
            <a:off x="4727787" y="1606127"/>
            <a:ext cx="1917700" cy="460375"/>
          </a:xfrm>
          <a:prstGeom prst="rect">
            <a:avLst/>
          </a:prstGeom>
          <a:noFill/>
        </p:spPr>
        <p:txBody>
          <a:bodyPr wrap="square" rtlCol="0">
            <a:spAutoFit/>
          </a:bodyPr>
          <a:p>
            <a:r>
              <a:rPr lang="zh-CN" altLang="en-US" sz="2400"/>
              <a:t>帧率</a:t>
            </a:r>
            <a:endParaRPr lang="zh-CN" altLang="en-US" sz="2400"/>
          </a:p>
        </p:txBody>
      </p:sp>
      <p:sp>
        <p:nvSpPr>
          <p:cNvPr id="10" name="文本框 9"/>
          <p:cNvSpPr txBox="1"/>
          <p:nvPr/>
        </p:nvSpPr>
        <p:spPr>
          <a:xfrm>
            <a:off x="310727" y="2132118"/>
            <a:ext cx="10395373" cy="829945"/>
          </a:xfrm>
          <a:prstGeom prst="rect">
            <a:avLst/>
          </a:prstGeom>
          <a:noFill/>
        </p:spPr>
        <p:txBody>
          <a:bodyPr wrap="square" rtlCol="0" anchor="t">
            <a:spAutoFit/>
          </a:bodyPr>
          <a:p>
            <a:r>
              <a:rPr sz="2400"/>
              <a:t>传统相机通过在传感器上积累一定数量的光子来实现“曝光”效果，但这需要一些时间</a:t>
            </a:r>
            <a:endParaRPr sz="2400"/>
          </a:p>
        </p:txBody>
      </p:sp>
      <p:sp>
        <p:nvSpPr>
          <p:cNvPr id="11" name="文本框 10"/>
          <p:cNvSpPr txBox="1"/>
          <p:nvPr/>
        </p:nvSpPr>
        <p:spPr>
          <a:xfrm>
            <a:off x="8668385" y="5659120"/>
            <a:ext cx="2132965" cy="1198880"/>
          </a:xfrm>
          <a:prstGeom prst="rect">
            <a:avLst/>
          </a:prstGeom>
          <a:noFill/>
        </p:spPr>
        <p:txBody>
          <a:bodyPr wrap="square" rtlCol="0">
            <a:spAutoFit/>
          </a:bodyPr>
          <a:p>
            <a:r>
              <a:rPr lang="zh-CN" altLang="en-US" sz="2400"/>
              <a:t>图像</a:t>
            </a:r>
            <a:r>
              <a:rPr lang="en-US" altLang="zh-CN" sz="2400"/>
              <a:t>模糊</a:t>
            </a:r>
            <a:endParaRPr lang="en-US" altLang="zh-CN" sz="2400"/>
          </a:p>
          <a:p>
            <a:r>
              <a:rPr lang="en-US" altLang="zh-CN" sz="2400"/>
              <a:t>高速运动球杆击球不清楚</a:t>
            </a:r>
            <a:endParaRPr lang="en-US" altLang="zh-CN" sz="2400"/>
          </a:p>
        </p:txBody>
      </p:sp>
      <p:sp>
        <p:nvSpPr>
          <p:cNvPr id="12" name="文本框 11"/>
          <p:cNvSpPr txBox="1"/>
          <p:nvPr/>
        </p:nvSpPr>
        <p:spPr>
          <a:xfrm>
            <a:off x="4304665" y="5733415"/>
            <a:ext cx="3975100" cy="829945"/>
          </a:xfrm>
          <a:prstGeom prst="rect">
            <a:avLst/>
          </a:prstGeom>
          <a:noFill/>
        </p:spPr>
        <p:txBody>
          <a:bodyPr wrap="square" rtlCol="0">
            <a:spAutoFit/>
          </a:bodyPr>
          <a:p>
            <a:r>
              <a:rPr lang="en-US" altLang="zh-CN" sz="2400"/>
              <a:t>动态响应差</a:t>
            </a:r>
            <a:endParaRPr lang="en-US" altLang="zh-CN" sz="2400"/>
          </a:p>
          <a:p>
            <a:r>
              <a:rPr lang="en-US" altLang="zh-CN" sz="2400"/>
              <a:t>当亮度很高时，信息丢失</a:t>
            </a:r>
            <a:endParaRPr lang="en-US" altLang="zh-CN" sz="2400"/>
          </a:p>
        </p:txBody>
      </p:sp>
      <p:sp>
        <p:nvSpPr>
          <p:cNvPr id="13" name="文本框 12"/>
          <p:cNvSpPr txBox="1"/>
          <p:nvPr/>
        </p:nvSpPr>
        <p:spPr>
          <a:xfrm>
            <a:off x="378460" y="5733415"/>
            <a:ext cx="3587750" cy="829945"/>
          </a:xfrm>
          <a:prstGeom prst="rect">
            <a:avLst/>
          </a:prstGeom>
          <a:noFill/>
        </p:spPr>
        <p:txBody>
          <a:bodyPr wrap="square" rtlCol="0">
            <a:spAutoFit/>
          </a:bodyPr>
          <a:p>
            <a:r>
              <a:rPr lang="en-US" altLang="zh-CN" sz="2400"/>
              <a:t>延迟</a:t>
            </a:r>
            <a:endParaRPr lang="en-US" altLang="zh-CN" sz="2400"/>
          </a:p>
          <a:p>
            <a:r>
              <a:rPr lang="en-US" altLang="zh-CN" sz="2400"/>
              <a:t>导致检测</a:t>
            </a:r>
            <a:r>
              <a:rPr lang="zh-CN" altLang="en-US" sz="2400"/>
              <a:t>框</a:t>
            </a:r>
            <a:r>
              <a:rPr lang="en-US" altLang="zh-CN" sz="2400"/>
              <a:t>滞后于行人</a:t>
            </a:r>
            <a:endParaRPr lang="en-US" altLang="zh-CN" sz="2400"/>
          </a:p>
        </p:txBody>
      </p:sp>
      <p:pic>
        <p:nvPicPr>
          <p:cNvPr id="14" name="图片 13"/>
          <p:cNvPicPr>
            <a:picLocks noChangeAspect="1"/>
          </p:cNvPicPr>
          <p:nvPr/>
        </p:nvPicPr>
        <p:blipFill>
          <a:blip r:embed="rId2"/>
          <a:stretch>
            <a:fillRect/>
          </a:stretch>
        </p:blipFill>
        <p:spPr>
          <a:xfrm>
            <a:off x="858520" y="2962063"/>
            <a:ext cx="1965960" cy="2424853"/>
          </a:xfrm>
          <a:prstGeom prst="rect">
            <a:avLst/>
          </a:prstGeom>
        </p:spPr>
      </p:pic>
      <p:pic>
        <p:nvPicPr>
          <p:cNvPr id="15" name="图片 14"/>
          <p:cNvPicPr>
            <a:picLocks noChangeAspect="1"/>
          </p:cNvPicPr>
          <p:nvPr/>
        </p:nvPicPr>
        <p:blipFill>
          <a:blip r:embed="rId3"/>
          <a:stretch>
            <a:fillRect/>
          </a:stretch>
        </p:blipFill>
        <p:spPr>
          <a:xfrm>
            <a:off x="8737600" y="3028527"/>
            <a:ext cx="1968500" cy="2433320"/>
          </a:xfrm>
          <a:prstGeom prst="rect">
            <a:avLst/>
          </a:prstGeom>
        </p:spPr>
      </p:pic>
      <p:pic>
        <p:nvPicPr>
          <p:cNvPr id="16" name="图片 15"/>
          <p:cNvPicPr>
            <a:picLocks noChangeAspect="1"/>
          </p:cNvPicPr>
          <p:nvPr/>
        </p:nvPicPr>
        <p:blipFill>
          <a:blip r:embed="rId4"/>
          <a:stretch>
            <a:fillRect/>
          </a:stretch>
        </p:blipFill>
        <p:spPr>
          <a:xfrm>
            <a:off x="4834467" y="2962275"/>
            <a:ext cx="1997287" cy="24333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p:tgtEl>
                                          <p:spTgt spid="10"/>
                                        </p:tgtEl>
                                        <p:attrNameLst>
                                          <p:attrName>ppt_y</p:attrName>
                                        </p:attrNameLst>
                                      </p:cBhvr>
                                      <p:tavLst>
                                        <p:tav tm="0">
                                          <p:val>
                                            <p:strVal val="#ppt_y+#ppt_h*1.125000"/>
                                          </p:val>
                                        </p:tav>
                                        <p:tav tm="100000">
                                          <p:val>
                                            <p:strVal val="#ppt_y"/>
                                          </p:val>
                                        </p:tav>
                                      </p:tavLst>
                                    </p:anim>
                                    <p:animEffect transition="in" filter="wipe(up)">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ox(in)">
                                      <p:cBhvr>
                                        <p:cTn id="18" dur="2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heckerboard(across)">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ox(in)">
                                      <p:cBhvr>
                                        <p:cTn id="28" dur="2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checkerboard(across)">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heckerboard(across)">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checkerboard(across)">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3" grpId="0"/>
      <p:bldP spid="13" grpId="1"/>
      <p:bldP spid="12" grpId="0"/>
      <p:bldP spid="12" grpId="1"/>
      <p:bldP spid="11" grpId="0"/>
      <p:bldP spid="11"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Y4 - net conceptual graph</a:t>
            </a:r>
            <a:endParaRPr lang="en-US" altLang="zh-CN" sz="3200" b="1" dirty="0"/>
          </a:p>
        </p:txBody>
      </p:sp>
      <p:pic>
        <p:nvPicPr>
          <p:cNvPr id="2" name="图片 1"/>
          <p:cNvPicPr>
            <a:picLocks noChangeAspect="1"/>
          </p:cNvPicPr>
          <p:nvPr/>
        </p:nvPicPr>
        <p:blipFill>
          <a:blip r:embed="rId2"/>
          <a:stretch>
            <a:fillRect/>
          </a:stretch>
        </p:blipFill>
        <p:spPr>
          <a:xfrm>
            <a:off x="367453" y="1413933"/>
            <a:ext cx="7151793" cy="4934373"/>
          </a:xfrm>
          <a:prstGeom prst="rect">
            <a:avLst/>
          </a:prstGeom>
        </p:spPr>
      </p:pic>
      <p:sp>
        <p:nvSpPr>
          <p:cNvPr id="3" name="文本框 2"/>
          <p:cNvSpPr txBox="1"/>
          <p:nvPr/>
        </p:nvSpPr>
        <p:spPr>
          <a:xfrm>
            <a:off x="6251787" y="2443480"/>
            <a:ext cx="6096000" cy="2306955"/>
          </a:xfrm>
          <a:prstGeom prst="rect">
            <a:avLst/>
          </a:prstGeom>
          <a:noFill/>
        </p:spPr>
        <p:txBody>
          <a:bodyPr wrap="square" rtlCol="0" anchor="t">
            <a:spAutoFit/>
          </a:bodyPr>
          <a:p>
            <a:r>
              <a:rPr lang="zh-CN" altLang="en-US" sz="2400"/>
              <a:t>1. It is proposed that the existing ways of generating digital hologram images are susceptible to environmental disturbance</a:t>
            </a:r>
            <a:endParaRPr lang="zh-CN" altLang="en-US" sz="2400"/>
          </a:p>
          <a:p>
            <a:r>
              <a:rPr lang="zh-CN" altLang="en-US" sz="2400"/>
              <a:t>2. The existing solution, the "DH method", is not easy to separate different wavelengths of light</a:t>
            </a:r>
            <a:endParaRPr lang="zh-CN" altLang="en-US" sz="2400"/>
          </a:p>
        </p:txBody>
      </p:sp>
      <p:sp>
        <p:nvSpPr>
          <p:cNvPr id="5" name="文本框 4"/>
          <p:cNvSpPr txBox="1"/>
          <p:nvPr/>
        </p:nvSpPr>
        <p:spPr>
          <a:xfrm>
            <a:off x="6352540" y="1952413"/>
            <a:ext cx="3249507" cy="460375"/>
          </a:xfrm>
          <a:prstGeom prst="rect">
            <a:avLst/>
          </a:prstGeom>
          <a:noFill/>
        </p:spPr>
        <p:txBody>
          <a:bodyPr wrap="square" rtlCol="0">
            <a:spAutoFit/>
          </a:bodyPr>
          <a:p>
            <a:r>
              <a:rPr lang="en-US" altLang="zh-CN" sz="2400"/>
              <a:t>Problems:</a:t>
            </a:r>
            <a:endParaRPr lang="en-US" altLang="zh-CN" sz="240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Training Y4-net &amp; Formula</a:t>
            </a:r>
            <a:endParaRPr lang="en-US" altLang="zh-CN" sz="3200" b="1" dirty="0"/>
          </a:p>
        </p:txBody>
      </p:sp>
      <p:pic>
        <p:nvPicPr>
          <p:cNvPr id="2" name="图片 1"/>
          <p:cNvPicPr>
            <a:picLocks noChangeAspect="1"/>
          </p:cNvPicPr>
          <p:nvPr/>
        </p:nvPicPr>
        <p:blipFill>
          <a:blip r:embed="rId2"/>
          <a:stretch>
            <a:fillRect/>
          </a:stretch>
        </p:blipFill>
        <p:spPr>
          <a:xfrm>
            <a:off x="205740" y="1115060"/>
            <a:ext cx="7870613" cy="2564553"/>
          </a:xfrm>
          <a:prstGeom prst="rect">
            <a:avLst/>
          </a:prstGeom>
        </p:spPr>
      </p:pic>
      <p:pic>
        <p:nvPicPr>
          <p:cNvPr id="3" name="图片 2"/>
          <p:cNvPicPr>
            <a:picLocks noChangeAspect="1"/>
          </p:cNvPicPr>
          <p:nvPr/>
        </p:nvPicPr>
        <p:blipFill>
          <a:blip r:embed="rId3"/>
          <a:stretch>
            <a:fillRect/>
          </a:stretch>
        </p:blipFill>
        <p:spPr>
          <a:xfrm>
            <a:off x="487680" y="3679613"/>
            <a:ext cx="6555740" cy="974513"/>
          </a:xfrm>
          <a:prstGeom prst="rect">
            <a:avLst/>
          </a:prstGeom>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Outcome of Y4-net experiment</a:t>
            </a:r>
            <a:endParaRPr lang="en-US" altLang="zh-CN" sz="3200" b="1" dirty="0"/>
          </a:p>
        </p:txBody>
      </p:sp>
      <p:pic>
        <p:nvPicPr>
          <p:cNvPr id="6" name="图片 5"/>
          <p:cNvPicPr>
            <a:picLocks noChangeAspect="1"/>
          </p:cNvPicPr>
          <p:nvPr/>
        </p:nvPicPr>
        <p:blipFill>
          <a:blip r:embed="rId2"/>
          <a:stretch>
            <a:fillRect/>
          </a:stretch>
        </p:blipFill>
        <p:spPr>
          <a:xfrm>
            <a:off x="194733" y="1105747"/>
            <a:ext cx="11421533" cy="5528733"/>
          </a:xfrm>
          <a:prstGeom prst="rect">
            <a:avLst/>
          </a:prstGeom>
        </p:spPr>
      </p:pic>
      <p:pic>
        <p:nvPicPr>
          <p:cNvPr id="8" name="图片 7"/>
          <p:cNvPicPr>
            <a:picLocks noChangeAspect="1"/>
          </p:cNvPicPr>
          <p:nvPr/>
        </p:nvPicPr>
        <p:blipFill>
          <a:blip r:embed="rId3"/>
          <a:stretch>
            <a:fillRect/>
          </a:stretch>
        </p:blipFill>
        <p:spPr>
          <a:xfrm>
            <a:off x="402167" y="1732280"/>
            <a:ext cx="11006667" cy="47921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Y4-net’s advantages &amp; disadvantages</a:t>
            </a:r>
            <a:endParaRPr lang="en-US" altLang="zh-CN" sz="3200" b="1" dirty="0"/>
          </a:p>
        </p:txBody>
      </p:sp>
      <p:sp>
        <p:nvSpPr>
          <p:cNvPr id="2" name="文本框 1"/>
          <p:cNvSpPr txBox="1"/>
          <p:nvPr/>
        </p:nvSpPr>
        <p:spPr>
          <a:xfrm>
            <a:off x="361527" y="1018540"/>
            <a:ext cx="3049693" cy="748030"/>
          </a:xfrm>
          <a:prstGeom prst="rect">
            <a:avLst/>
          </a:prstGeom>
          <a:noFill/>
        </p:spPr>
        <p:txBody>
          <a:bodyPr wrap="square" rtlCol="0">
            <a:spAutoFit/>
          </a:bodyPr>
          <a:p>
            <a:r>
              <a:rPr lang="en-US" altLang="zh-CN" sz="4265"/>
              <a:t>Advantages</a:t>
            </a:r>
            <a:endParaRPr lang="en-US" altLang="zh-CN" sz="4265"/>
          </a:p>
        </p:txBody>
      </p:sp>
      <p:sp>
        <p:nvSpPr>
          <p:cNvPr id="3" name="文本框 2"/>
          <p:cNvSpPr txBox="1"/>
          <p:nvPr/>
        </p:nvSpPr>
        <p:spPr>
          <a:xfrm>
            <a:off x="361527" y="1907540"/>
            <a:ext cx="11254740" cy="1568450"/>
          </a:xfrm>
          <a:prstGeom prst="rect">
            <a:avLst/>
          </a:prstGeom>
          <a:noFill/>
        </p:spPr>
        <p:txBody>
          <a:bodyPr wrap="square" rtlCol="0">
            <a:spAutoFit/>
          </a:bodyPr>
          <a:p>
            <a:r>
              <a:rPr lang="en-US" altLang="zh-CN" sz="2400"/>
              <a:t>1. The problem of segmentation after different wavelength superposition is solved</a:t>
            </a:r>
            <a:endParaRPr lang="en-US" altLang="zh-CN" sz="2400"/>
          </a:p>
          <a:p>
            <a:r>
              <a:rPr lang="en-US" altLang="zh-CN" sz="2400"/>
              <a:t>2. Compared to Y-Net and other holograms, the quality of the effect generated is much better</a:t>
            </a:r>
            <a:endParaRPr lang="en-US" altLang="zh-CN" sz="2400"/>
          </a:p>
          <a:p>
            <a:endParaRPr lang="en-US" altLang="zh-CN" sz="2400"/>
          </a:p>
        </p:txBody>
      </p:sp>
      <p:sp>
        <p:nvSpPr>
          <p:cNvPr id="5" name="文本框 4"/>
          <p:cNvSpPr txBox="1"/>
          <p:nvPr/>
        </p:nvSpPr>
        <p:spPr>
          <a:xfrm>
            <a:off x="361527" y="3788833"/>
            <a:ext cx="3564467" cy="748030"/>
          </a:xfrm>
          <a:prstGeom prst="rect">
            <a:avLst/>
          </a:prstGeom>
          <a:noFill/>
        </p:spPr>
        <p:txBody>
          <a:bodyPr wrap="square" rtlCol="0">
            <a:spAutoFit/>
          </a:bodyPr>
          <a:p>
            <a:r>
              <a:rPr lang="en-US" altLang="zh-CN" sz="4265"/>
              <a:t>Disadvantages</a:t>
            </a:r>
            <a:endParaRPr lang="en-US" altLang="zh-CN" sz="4265"/>
          </a:p>
        </p:txBody>
      </p:sp>
      <p:sp>
        <p:nvSpPr>
          <p:cNvPr id="6" name="文本框 5"/>
          <p:cNvSpPr txBox="1"/>
          <p:nvPr/>
        </p:nvSpPr>
        <p:spPr>
          <a:xfrm>
            <a:off x="443653" y="4655820"/>
            <a:ext cx="9869593" cy="829945"/>
          </a:xfrm>
          <a:prstGeom prst="rect">
            <a:avLst/>
          </a:prstGeom>
          <a:noFill/>
        </p:spPr>
        <p:txBody>
          <a:bodyPr wrap="square" rtlCol="0">
            <a:spAutoFit/>
          </a:bodyPr>
          <a:p>
            <a:r>
              <a:rPr lang="en-US" altLang="zh-CN" sz="2400"/>
              <a:t>1. </a:t>
            </a:r>
            <a:r>
              <a:rPr lang="zh-CN" altLang="en-US" sz="2400"/>
              <a:t>The trained network is valid only in a small area around the parameters of the original optical Settingss</a:t>
            </a:r>
            <a:endParaRPr lang="zh-CN" altLang="en-US" sz="2400"/>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t>Multiple Object Tracking</a:t>
            </a:r>
            <a:endParaRPr lang="en-US" altLang="zh-CN" sz="3200" b="1" dirty="0"/>
          </a:p>
        </p:txBody>
      </p:sp>
      <p:sp>
        <p:nvSpPr>
          <p:cNvPr id="3" name="文本框 2"/>
          <p:cNvSpPr txBox="1"/>
          <p:nvPr/>
        </p:nvSpPr>
        <p:spPr>
          <a:xfrm>
            <a:off x="204893" y="2145453"/>
            <a:ext cx="9734127" cy="3784600"/>
          </a:xfrm>
          <a:prstGeom prst="rect">
            <a:avLst/>
          </a:prstGeom>
          <a:noFill/>
        </p:spPr>
        <p:txBody>
          <a:bodyPr wrap="square" rtlCol="0">
            <a:spAutoFit/>
          </a:bodyPr>
          <a:p>
            <a:r>
              <a:rPr lang="zh-CN" altLang="en-US" sz="2400"/>
              <a:t>Research difficulties：</a:t>
            </a:r>
            <a:endParaRPr lang="zh-CN" altLang="en-US" sz="2400"/>
          </a:p>
          <a:p>
            <a:r>
              <a:rPr lang="zh-CN" altLang="en-US" sz="2400"/>
              <a:t>1) Lack of data set and difficulty in labeling;</a:t>
            </a:r>
            <a:endParaRPr lang="zh-CN" altLang="en-US" sz="2400"/>
          </a:p>
          <a:p>
            <a:endParaRPr lang="zh-CN" altLang="en-US" sz="2400"/>
          </a:p>
          <a:p>
            <a:r>
              <a:rPr lang="zh-CN" altLang="en-US" sz="2400"/>
              <a:t>2) Target detection is not accurate enough;</a:t>
            </a:r>
            <a:endParaRPr lang="zh-CN" altLang="en-US" sz="2400"/>
          </a:p>
          <a:p>
            <a:endParaRPr lang="zh-CN" altLang="en-US" sz="2400"/>
          </a:p>
          <a:p>
            <a:r>
              <a:rPr lang="zh-CN" altLang="en-US" sz="2400"/>
              <a:t>3) Frequent target occlusion;</a:t>
            </a:r>
            <a:endParaRPr lang="zh-CN" altLang="en-US" sz="2400"/>
          </a:p>
          <a:p>
            <a:endParaRPr lang="zh-CN" altLang="en-US" sz="2400"/>
          </a:p>
          <a:p>
            <a:r>
              <a:rPr lang="zh-CN" altLang="en-US" sz="2400"/>
              <a:t>4) The number of targets is uncertain;</a:t>
            </a:r>
            <a:endParaRPr lang="zh-CN" altLang="en-US" sz="2400"/>
          </a:p>
          <a:p>
            <a:endParaRPr lang="zh-CN" altLang="en-US" sz="2400"/>
          </a:p>
          <a:p>
            <a:r>
              <a:rPr lang="zh-CN" altLang="en-US" sz="2400"/>
              <a:t>5) The speed is slow and the real-time performance is not enough;</a:t>
            </a:r>
            <a:endParaRPr lang="zh-CN" altLang="en-US" sz="2400"/>
          </a:p>
        </p:txBody>
      </p:sp>
      <p:sp>
        <p:nvSpPr>
          <p:cNvPr id="8" name="文本框 7"/>
          <p:cNvSpPr txBox="1"/>
          <p:nvPr/>
        </p:nvSpPr>
        <p:spPr>
          <a:xfrm>
            <a:off x="8063653" y="1165860"/>
            <a:ext cx="4064000" cy="4154170"/>
          </a:xfrm>
          <a:prstGeom prst="rect">
            <a:avLst/>
          </a:prstGeom>
          <a:noFill/>
        </p:spPr>
        <p:txBody>
          <a:bodyPr wrap="square" rtlCol="0">
            <a:spAutoFit/>
          </a:bodyPr>
          <a:p>
            <a:r>
              <a:rPr lang="zh-CN" altLang="en-US" sz="2400"/>
              <a:t>1）FP：False Positive</a:t>
            </a:r>
            <a:endParaRPr lang="zh-CN" altLang="en-US" sz="2400"/>
          </a:p>
          <a:p>
            <a:r>
              <a:rPr lang="zh-CN" altLang="en-US" sz="2400"/>
              <a:t>2）FN：False Negative</a:t>
            </a:r>
            <a:endParaRPr lang="zh-CN" altLang="en-US" sz="2400"/>
          </a:p>
          <a:p>
            <a:r>
              <a:rPr lang="zh-CN" altLang="en-US" sz="2400"/>
              <a:t>3）IDS：ID Switch</a:t>
            </a:r>
            <a:endParaRPr lang="zh-CN" altLang="en-US" sz="2400"/>
          </a:p>
          <a:p>
            <a:r>
              <a:rPr lang="zh-CN" altLang="en-US" sz="2400"/>
              <a:t>4）MOTA: Multiple Object Tracking Accuracy</a:t>
            </a:r>
            <a:endParaRPr lang="zh-CN" altLang="en-US" sz="2400"/>
          </a:p>
          <a:p>
            <a:r>
              <a:rPr lang="zh-CN" altLang="en-US" sz="2400"/>
              <a:t>5）IDF1: ID F1</a:t>
            </a:r>
            <a:r>
              <a:rPr lang="en-US" altLang="zh-CN" sz="2400"/>
              <a:t> point</a:t>
            </a:r>
            <a:endParaRPr lang="zh-CN" altLang="en-US" sz="2400"/>
          </a:p>
          <a:p>
            <a:r>
              <a:rPr lang="zh-CN" altLang="en-US" sz="2400"/>
              <a:t>6）MT：Mostly Tracked</a:t>
            </a:r>
            <a:endParaRPr lang="zh-CN" altLang="en-US" sz="2400"/>
          </a:p>
          <a:p>
            <a:r>
              <a:rPr lang="zh-CN" altLang="en-US" sz="2400"/>
              <a:t>7）ML：Mostly Lost</a:t>
            </a:r>
            <a:endParaRPr lang="zh-CN" altLang="en-US" sz="2400"/>
          </a:p>
          <a:p>
            <a:r>
              <a:rPr lang="zh-CN" altLang="en-US" sz="2400"/>
              <a:t>8）MOTP：Multiple Object Tracking Precision</a:t>
            </a:r>
            <a:endParaRPr lang="zh-CN" altLang="en-US" sz="2400"/>
          </a:p>
          <a:p>
            <a:r>
              <a:rPr lang="zh-CN" altLang="en-US" sz="2400"/>
              <a:t>9）FPS：Frames Per Second</a:t>
            </a:r>
            <a:endParaRPr lang="zh-CN" altLang="en-US" sz="2400"/>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3847" cy="583565"/>
          </a:xfrm>
          <a:prstGeom prst="rect">
            <a:avLst/>
          </a:prstGeom>
          <a:noFill/>
        </p:spPr>
        <p:txBody>
          <a:bodyPr wrap="square" rtlCol="0">
            <a:spAutoFit/>
          </a:bodyPr>
          <a:lstStyle/>
          <a:p>
            <a:r>
              <a:rPr lang="en-US" altLang="zh-CN" sz="3200" b="1" dirty="0">
                <a:sym typeface="+mn-ea"/>
              </a:rPr>
              <a:t>Multiple Object Tracking</a:t>
            </a:r>
            <a:endParaRPr lang="en-US" altLang="zh-CN" sz="3200" b="1" dirty="0"/>
          </a:p>
        </p:txBody>
      </p:sp>
      <p:pic>
        <p:nvPicPr>
          <p:cNvPr id="2" name="图片 1"/>
          <p:cNvPicPr>
            <a:picLocks noChangeAspect="1"/>
          </p:cNvPicPr>
          <p:nvPr>
            <p:custDataLst>
              <p:tags r:id="rId2"/>
            </p:custDataLst>
          </p:nvPr>
        </p:nvPicPr>
        <p:blipFill>
          <a:blip r:embed="rId3"/>
          <a:stretch>
            <a:fillRect/>
          </a:stretch>
        </p:blipFill>
        <p:spPr>
          <a:xfrm>
            <a:off x="54187" y="1236133"/>
            <a:ext cx="4643967" cy="3220720"/>
          </a:xfrm>
          <a:prstGeom prst="rect">
            <a:avLst/>
          </a:prstGeom>
        </p:spPr>
      </p:pic>
      <p:sp>
        <p:nvSpPr>
          <p:cNvPr id="3" name="文本框 2"/>
          <p:cNvSpPr txBox="1"/>
          <p:nvPr/>
        </p:nvSpPr>
        <p:spPr>
          <a:xfrm>
            <a:off x="54187" y="877993"/>
            <a:ext cx="4064000" cy="460375"/>
          </a:xfrm>
          <a:prstGeom prst="rect">
            <a:avLst/>
          </a:prstGeom>
          <a:noFill/>
        </p:spPr>
        <p:txBody>
          <a:bodyPr wrap="square" rtlCol="0">
            <a:spAutoFit/>
          </a:bodyPr>
          <a:p>
            <a:r>
              <a:rPr lang="en-US" altLang="zh-CN" sz="2400"/>
              <a:t>example</a:t>
            </a:r>
            <a:r>
              <a:rPr lang="zh-CN" altLang="en-US" sz="2400"/>
              <a:t>：</a:t>
            </a:r>
            <a:endParaRPr lang="zh-CN" altLang="en-US" sz="2400"/>
          </a:p>
        </p:txBody>
      </p:sp>
      <p:pic>
        <p:nvPicPr>
          <p:cNvPr id="5" name="C9F754DE-2CAD-44b6-B708-469DEB6407EB-5" descr="wpp"/>
          <p:cNvPicPr>
            <a:picLocks noChangeAspect="1"/>
          </p:cNvPicPr>
          <p:nvPr/>
        </p:nvPicPr>
        <p:blipFill>
          <a:blip r:embed="rId4"/>
          <a:stretch>
            <a:fillRect/>
          </a:stretch>
        </p:blipFill>
        <p:spPr>
          <a:xfrm>
            <a:off x="5474547" y="1236133"/>
            <a:ext cx="6292427" cy="3010747"/>
          </a:xfrm>
          <a:prstGeom prst="rect">
            <a:avLst/>
          </a:prstGeom>
        </p:spPr>
      </p:pic>
      <p:sp>
        <p:nvSpPr>
          <p:cNvPr id="6" name="文本框 5"/>
          <p:cNvSpPr txBox="1"/>
          <p:nvPr/>
        </p:nvSpPr>
        <p:spPr>
          <a:xfrm>
            <a:off x="6219613" y="831427"/>
            <a:ext cx="4064000" cy="460375"/>
          </a:xfrm>
          <a:prstGeom prst="rect">
            <a:avLst/>
          </a:prstGeom>
          <a:noFill/>
        </p:spPr>
        <p:txBody>
          <a:bodyPr wrap="square" rtlCol="0">
            <a:spAutoFit/>
          </a:bodyPr>
          <a:p>
            <a:r>
              <a:rPr lang="en-US" altLang="zh-CN" sz="2400"/>
              <a:t>1. </a:t>
            </a:r>
            <a:r>
              <a:rPr lang="zh-CN" altLang="en-US" sz="2400"/>
              <a:t>Tracking-by-detection</a:t>
            </a:r>
            <a:endParaRPr lang="zh-CN" altLang="en-US" sz="2400"/>
          </a:p>
        </p:txBody>
      </p:sp>
      <p:pic>
        <p:nvPicPr>
          <p:cNvPr id="9" name="图片 8"/>
          <p:cNvPicPr>
            <a:picLocks noChangeAspect="1"/>
          </p:cNvPicPr>
          <p:nvPr>
            <p:custDataLst>
              <p:tags r:id="rId5"/>
            </p:custDataLst>
          </p:nvPr>
        </p:nvPicPr>
        <p:blipFill>
          <a:blip r:embed="rId6"/>
          <a:stretch>
            <a:fillRect/>
          </a:stretch>
        </p:blipFill>
        <p:spPr>
          <a:xfrm>
            <a:off x="54187" y="4806527"/>
            <a:ext cx="4495800" cy="2116667"/>
          </a:xfrm>
          <a:prstGeom prst="rect">
            <a:avLst/>
          </a:prstGeom>
        </p:spPr>
      </p:pic>
      <p:sp>
        <p:nvSpPr>
          <p:cNvPr id="10" name="文本框 9"/>
          <p:cNvSpPr txBox="1"/>
          <p:nvPr/>
        </p:nvSpPr>
        <p:spPr>
          <a:xfrm>
            <a:off x="141393" y="4632960"/>
            <a:ext cx="5684520" cy="460375"/>
          </a:xfrm>
          <a:prstGeom prst="rect">
            <a:avLst/>
          </a:prstGeom>
          <a:noFill/>
        </p:spPr>
        <p:txBody>
          <a:bodyPr wrap="square" rtlCol="0">
            <a:spAutoFit/>
          </a:bodyPr>
          <a:p>
            <a:r>
              <a:rPr lang="en-US" altLang="zh-CN" sz="2400"/>
              <a:t>2. C</a:t>
            </a:r>
            <a:r>
              <a:rPr lang="zh-CN" altLang="en-US" sz="2400"/>
              <a:t>ombination of detection and tracking</a:t>
            </a:r>
            <a:endParaRPr lang="zh-CN" altLang="en-US" sz="2400"/>
          </a:p>
        </p:txBody>
      </p:sp>
      <p:sp>
        <p:nvSpPr>
          <p:cNvPr id="11" name="文本框 10"/>
          <p:cNvSpPr txBox="1"/>
          <p:nvPr/>
        </p:nvSpPr>
        <p:spPr>
          <a:xfrm>
            <a:off x="6531187" y="4456853"/>
            <a:ext cx="4064000" cy="460375"/>
          </a:xfrm>
          <a:prstGeom prst="rect">
            <a:avLst/>
          </a:prstGeom>
          <a:noFill/>
        </p:spPr>
        <p:txBody>
          <a:bodyPr wrap="square" rtlCol="0">
            <a:spAutoFit/>
          </a:bodyPr>
          <a:p>
            <a:r>
              <a:rPr lang="en-US" altLang="zh-CN" sz="2400"/>
              <a:t>3. </a:t>
            </a:r>
            <a:r>
              <a:rPr lang="zh-CN" altLang="en-US" sz="2400"/>
              <a:t>Attention mechanism</a:t>
            </a:r>
            <a:endParaRPr lang="zh-CN" altLang="en-US" sz="2400"/>
          </a:p>
        </p:txBody>
      </p:sp>
      <p:pic>
        <p:nvPicPr>
          <p:cNvPr id="12" name="图片 11"/>
          <p:cNvPicPr>
            <a:picLocks noChangeAspect="1"/>
          </p:cNvPicPr>
          <p:nvPr>
            <p:custDataLst>
              <p:tags r:id="rId7"/>
            </p:custDataLst>
          </p:nvPr>
        </p:nvPicPr>
        <p:blipFill>
          <a:blip r:embed="rId8"/>
          <a:stretch>
            <a:fillRect/>
          </a:stretch>
        </p:blipFill>
        <p:spPr>
          <a:xfrm>
            <a:off x="6622627" y="4945380"/>
            <a:ext cx="3743960" cy="1977813"/>
          </a:xfrm>
          <a:prstGeom prst="rect">
            <a:avLst/>
          </a:prstGeom>
        </p:spPr>
      </p:pic>
      <p:pic>
        <p:nvPicPr>
          <p:cNvPr id="13" name="图片 12"/>
          <p:cNvPicPr>
            <a:picLocks noChangeAspect="1"/>
          </p:cNvPicPr>
          <p:nvPr/>
        </p:nvPicPr>
        <p:blipFill>
          <a:blip r:embed="rId9"/>
          <a:stretch>
            <a:fillRect/>
          </a:stretch>
        </p:blipFill>
        <p:spPr>
          <a:xfrm>
            <a:off x="2415540" y="1577340"/>
            <a:ext cx="6784340" cy="421386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4693" cy="1076325"/>
          </a:xfrm>
          <a:prstGeom prst="rect">
            <a:avLst/>
          </a:prstGeom>
          <a:noFill/>
        </p:spPr>
        <p:txBody>
          <a:bodyPr wrap="square" rtlCol="0">
            <a:spAutoFit/>
          </a:bodyPr>
          <a:lstStyle/>
          <a:p>
            <a:r>
              <a:rPr lang="en-US" altLang="zh-CN" sz="3200" b="1" dirty="0"/>
              <a:t> MUTR3D: A Multi-camera Tracking Framework via 3D-to-2D Queries</a:t>
            </a:r>
            <a:endParaRPr lang="en-US" altLang="zh-CN" sz="3200" b="1" dirty="0"/>
          </a:p>
        </p:txBody>
      </p:sp>
      <p:sp>
        <p:nvSpPr>
          <p:cNvPr id="2" name="文本框 1"/>
          <p:cNvSpPr txBox="1"/>
          <p:nvPr/>
        </p:nvSpPr>
        <p:spPr>
          <a:xfrm>
            <a:off x="309880" y="1274233"/>
            <a:ext cx="8784167" cy="1938020"/>
          </a:xfrm>
          <a:prstGeom prst="rect">
            <a:avLst/>
          </a:prstGeom>
          <a:noFill/>
        </p:spPr>
        <p:txBody>
          <a:bodyPr wrap="square" rtlCol="0">
            <a:spAutoFit/>
          </a:bodyPr>
          <a:p>
            <a:r>
              <a:rPr lang="zh-CN" altLang="en-US" sz="2400"/>
              <a:t># </a:t>
            </a:r>
            <a:r>
              <a:rPr lang="en-US" altLang="zh-CN" sz="2400"/>
              <a:t>Paper Abstract</a:t>
            </a:r>
            <a:r>
              <a:rPr lang="zh-CN" altLang="en-US" sz="2400"/>
              <a:t>：</a:t>
            </a:r>
            <a:endParaRPr lang="zh-CN" altLang="en-US" sz="2400"/>
          </a:p>
          <a:p>
            <a:endParaRPr lang="zh-CN" altLang="en-US" sz="2400"/>
          </a:p>
          <a:p>
            <a:r>
              <a:rPr lang="zh-CN" altLang="en-US" sz="2400"/>
              <a:t>1. </a:t>
            </a:r>
            <a:r>
              <a:rPr lang="en-US" altLang="zh-CN" sz="2400"/>
              <a:t>Provenance</a:t>
            </a:r>
            <a:r>
              <a:rPr lang="zh-CN" altLang="en-US" sz="2400"/>
              <a:t>：</a:t>
            </a:r>
            <a:r>
              <a:rPr lang="en-US" sz="2400"/>
              <a:t>CVPR 2022</a:t>
            </a:r>
            <a:endParaRPr lang="zh-CN" altLang="en-US" sz="2400"/>
          </a:p>
          <a:p>
            <a:r>
              <a:rPr lang="zh-CN" altLang="en-US" sz="2400"/>
              <a:t>2. </a:t>
            </a:r>
            <a:r>
              <a:rPr lang="en-US" altLang="zh-CN" sz="2400"/>
              <a:t>Author</a:t>
            </a:r>
            <a:r>
              <a:rPr lang="zh-CN" altLang="en-US" sz="2400"/>
              <a:t>：</a:t>
            </a:r>
            <a:endParaRPr lang="zh-CN" altLang="en-US" sz="2400"/>
          </a:p>
          <a:p>
            <a:r>
              <a:rPr lang="zh-CN" altLang="en-US" sz="2400"/>
              <a:t>3. </a:t>
            </a:r>
            <a:r>
              <a:rPr lang="en-US" altLang="zh-CN" sz="2400"/>
              <a:t>Cites</a:t>
            </a:r>
            <a:r>
              <a:rPr lang="zh-CN" altLang="en-US" sz="2400"/>
              <a:t>：</a:t>
            </a:r>
            <a:r>
              <a:rPr lang="en-US" altLang="zh-CN" sz="2400"/>
              <a:t>15 </a:t>
            </a:r>
            <a:endParaRPr lang="zh-CN" altLang="en-US" sz="2400"/>
          </a:p>
        </p:txBody>
      </p:sp>
      <p:pic>
        <p:nvPicPr>
          <p:cNvPr id="3" name="图片 2"/>
          <p:cNvPicPr>
            <a:picLocks noChangeAspect="1"/>
          </p:cNvPicPr>
          <p:nvPr>
            <p:custDataLst>
              <p:tags r:id="rId2"/>
            </p:custDataLst>
          </p:nvPr>
        </p:nvPicPr>
        <p:blipFill>
          <a:blip r:embed="rId3"/>
          <a:stretch>
            <a:fillRect/>
          </a:stretch>
        </p:blipFill>
        <p:spPr>
          <a:xfrm>
            <a:off x="4602480" y="1015153"/>
            <a:ext cx="7215293" cy="3237653"/>
          </a:xfrm>
          <a:prstGeom prst="rect">
            <a:avLst/>
          </a:prstGeom>
        </p:spPr>
      </p:pic>
      <p:sp>
        <p:nvSpPr>
          <p:cNvPr id="5" name="文本框 4"/>
          <p:cNvSpPr txBox="1"/>
          <p:nvPr/>
        </p:nvSpPr>
        <p:spPr>
          <a:xfrm>
            <a:off x="0" y="4252807"/>
            <a:ext cx="12326620" cy="2306955"/>
          </a:xfrm>
          <a:prstGeom prst="rect">
            <a:avLst/>
          </a:prstGeom>
          <a:noFill/>
        </p:spPr>
        <p:txBody>
          <a:bodyPr wrap="square" rtlCol="0">
            <a:spAutoFit/>
          </a:bodyPr>
          <a:p>
            <a:r>
              <a:rPr lang="en-US" altLang="zh-CN" sz="2400"/>
              <a:t>Abstract:</a:t>
            </a:r>
            <a:endParaRPr lang="en-US" altLang="zh-CN" sz="2400"/>
          </a:p>
          <a:p>
            <a:r>
              <a:rPr lang="en-US" altLang="zh-CN" sz="2400"/>
              <a:t>            Ensures accurate and consistent 3D tracking for multiple cameras. </a:t>
            </a:r>
            <a:endParaRPr lang="en-US" altLang="zh-CN" sz="2400"/>
          </a:p>
          <a:p>
            <a:r>
              <a:rPr lang="en-US" altLang="zh-CN" sz="2400"/>
              <a:t>            An end-to-end multi-camera tracking framework named MUTR3D is proposed to solve the problems of depth estimation, visual occlusion and appearance blur.</a:t>
            </a:r>
            <a:endParaRPr lang="en-US" altLang="zh-CN" sz="2400"/>
          </a:p>
          <a:p>
            <a:r>
              <a:rPr lang="en-US" altLang="zh-CN" sz="2400"/>
              <a:t>            In contrast to previous work, MUTR3D does not explicitly rely on spatial and appearance similarity of the target.</a:t>
            </a:r>
            <a:endParaRPr lang="en-US" altLang="zh-CN" sz="2400"/>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393" y="167640"/>
            <a:ext cx="8763847" cy="583565"/>
          </a:xfrm>
          <a:prstGeom prst="rect">
            <a:avLst/>
          </a:prstGeom>
          <a:noFill/>
        </p:spPr>
        <p:txBody>
          <a:bodyPr wrap="square" rtlCol="0">
            <a:spAutoFit/>
          </a:bodyPr>
          <a:lstStyle/>
          <a:p>
            <a:r>
              <a:rPr lang="en-US" altLang="zh-CN" sz="3200" b="1">
                <a:sym typeface="+mn-ea"/>
              </a:rPr>
              <a:t>Basic Knowledge Learnig &amp; Works</a:t>
            </a:r>
            <a:endParaRPr lang="en-US" altLang="zh-CN" sz="3200" b="1" dirty="0"/>
          </a:p>
        </p:txBody>
      </p:sp>
      <p:pic>
        <p:nvPicPr>
          <p:cNvPr id="2" name="ECB019B1-382A-4266-B25C-5B523AA43C14-2" descr="wpp"/>
          <p:cNvPicPr>
            <a:picLocks noChangeAspect="1"/>
          </p:cNvPicPr>
          <p:nvPr/>
        </p:nvPicPr>
        <p:blipFill>
          <a:blip r:embed="rId2"/>
          <a:stretch>
            <a:fillRect/>
          </a:stretch>
        </p:blipFill>
        <p:spPr>
          <a:xfrm>
            <a:off x="0" y="1297940"/>
            <a:ext cx="12192000" cy="4262120"/>
          </a:xfrm>
          <a:prstGeom prst="rect">
            <a:avLst/>
          </a:prstGeom>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28" name="直接连接符 3"/>
          <p:cNvCxnSpPr/>
          <p:nvPr/>
        </p:nvCxnSpPr>
        <p:spPr>
          <a:xfrm>
            <a:off x="0" y="831517"/>
            <a:ext cx="11616000" cy="0"/>
          </a:xfrm>
          <a:prstGeom prst="line">
            <a:avLst/>
          </a:prstGeom>
          <a:ln w="63500">
            <a:gradFill flip="none" rotWithShape="1">
              <a:gsLst>
                <a:gs pos="0">
                  <a:srgbClr val="D0E0DF"/>
                </a:gs>
                <a:gs pos="52000">
                  <a:srgbClr val="4C6969"/>
                </a:gs>
                <a:gs pos="100000">
                  <a:srgbClr val="D0E0DF"/>
                </a:gs>
              </a:gsLst>
              <a:lin ang="0" scaled="1"/>
            </a:gradFill>
          </a:ln>
        </p:spPr>
        <p:style>
          <a:lnRef idx="1">
            <a:schemeClr val="accent3"/>
          </a:lnRef>
          <a:fillRef idx="0">
            <a:schemeClr val="accent3"/>
          </a:fillRef>
          <a:effectRef idx="0">
            <a:schemeClr val="accent3"/>
          </a:effectRef>
          <a:fontRef idx="minor">
            <a:schemeClr val="tx1"/>
          </a:fontRef>
        </p:style>
      </p:cxnSp>
      <p:pic>
        <p:nvPicPr>
          <p:cNvPr id="7" name="图片 1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5876" y="118561"/>
            <a:ext cx="3144896" cy="71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41227" y="167265"/>
            <a:ext cx="7799476" cy="583565"/>
          </a:xfrm>
          <a:prstGeom prst="rect">
            <a:avLst/>
          </a:prstGeom>
          <a:noFill/>
        </p:spPr>
        <p:txBody>
          <a:bodyPr wrap="square" rtlCol="0">
            <a:spAutoFit/>
          </a:bodyPr>
          <a:lstStyle/>
          <a:p>
            <a:r>
              <a:rPr lang="en-US" altLang="zh-CN" sz="3200" b="1" dirty="0">
                <a:sym typeface="+mn-ea"/>
              </a:rPr>
              <a:t>Improve the traditional camera —— EB/DVB! </a:t>
            </a:r>
            <a:endParaRPr lang="en-US" altLang="zh-CN" sz="3200" b="1" dirty="0"/>
          </a:p>
        </p:txBody>
      </p:sp>
      <p:sp>
        <p:nvSpPr>
          <p:cNvPr id="5" name="文本框 4"/>
          <p:cNvSpPr txBox="1"/>
          <p:nvPr/>
        </p:nvSpPr>
        <p:spPr>
          <a:xfrm>
            <a:off x="6602307" y="1677247"/>
            <a:ext cx="4888653" cy="1568450"/>
          </a:xfrm>
          <a:prstGeom prst="rect">
            <a:avLst/>
          </a:prstGeom>
          <a:noFill/>
        </p:spPr>
        <p:txBody>
          <a:bodyPr wrap="square" rtlCol="0" anchor="t">
            <a:spAutoFit/>
          </a:bodyPr>
          <a:p>
            <a:r>
              <a:rPr sz="2400"/>
              <a:t>事件的三个要素:</a:t>
            </a:r>
            <a:endParaRPr sz="2400"/>
          </a:p>
          <a:p>
            <a:r>
              <a:rPr sz="2400"/>
              <a:t>时间戳,</a:t>
            </a:r>
            <a:endParaRPr sz="2400"/>
          </a:p>
          <a:p>
            <a:r>
              <a:rPr sz="2400"/>
              <a:t>像素坐标,</a:t>
            </a:r>
            <a:endParaRPr sz="2400"/>
          </a:p>
          <a:p>
            <a:r>
              <a:rPr sz="2400"/>
              <a:t>极性</a:t>
            </a:r>
            <a:endParaRPr sz="2400"/>
          </a:p>
        </p:txBody>
      </p:sp>
      <p:sp>
        <p:nvSpPr>
          <p:cNvPr id="6" name="文本框 5"/>
          <p:cNvSpPr txBox="1"/>
          <p:nvPr/>
        </p:nvSpPr>
        <p:spPr>
          <a:xfrm>
            <a:off x="551180" y="4113107"/>
            <a:ext cx="5748867" cy="460375"/>
          </a:xfrm>
          <a:prstGeom prst="rect">
            <a:avLst/>
          </a:prstGeom>
          <a:noFill/>
        </p:spPr>
        <p:txBody>
          <a:bodyPr wrap="square" rtlCol="0">
            <a:spAutoFit/>
          </a:bodyPr>
          <a:p>
            <a:r>
              <a:rPr lang="en-US" altLang="zh-CN" sz="2400"/>
              <a:t>强度变化时拍照</a:t>
            </a:r>
            <a:endParaRPr lang="en-US" altLang="zh-CN" sz="2400"/>
          </a:p>
        </p:txBody>
      </p:sp>
      <p:pic>
        <p:nvPicPr>
          <p:cNvPr id="100" name="图片 99"/>
          <p:cNvPicPr/>
          <p:nvPr/>
        </p:nvPicPr>
        <p:blipFill>
          <a:blip r:embed="rId2"/>
          <a:stretch>
            <a:fillRect/>
          </a:stretch>
        </p:blipFill>
        <p:spPr>
          <a:xfrm>
            <a:off x="6676391" y="3275753"/>
            <a:ext cx="2679699" cy="685800"/>
          </a:xfrm>
          <a:prstGeom prst="rect">
            <a:avLst/>
          </a:prstGeom>
          <a:noFill/>
          <a:ln w="9525">
            <a:noFill/>
          </a:ln>
        </p:spPr>
      </p:pic>
      <p:pic>
        <p:nvPicPr>
          <p:cNvPr id="8" name="图片 7"/>
          <p:cNvPicPr>
            <a:picLocks noChangeAspect="1"/>
          </p:cNvPicPr>
          <p:nvPr/>
        </p:nvPicPr>
        <p:blipFill>
          <a:blip r:embed="rId3"/>
          <a:stretch>
            <a:fillRect/>
          </a:stretch>
        </p:blipFill>
        <p:spPr>
          <a:xfrm>
            <a:off x="777240" y="4701540"/>
            <a:ext cx="8742680" cy="2037927"/>
          </a:xfrm>
          <a:prstGeom prst="rect">
            <a:avLst/>
          </a:prstGeom>
        </p:spPr>
      </p:pic>
      <p:pic>
        <p:nvPicPr>
          <p:cNvPr id="10" name="ebeb">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278765" y="1135380"/>
            <a:ext cx="5888355" cy="2672715"/>
          </a:xfrm>
          <a:prstGeom prst="rect">
            <a:avLst/>
          </a:prstGeom>
        </p:spPr>
      </p:pic>
    </p:spTree>
  </p:cSld>
  <p:clrMapOvr>
    <a:masterClrMapping/>
  </p:clrMapOvr>
  <p:transition/>
  <p:timing>
    <p:tnLst>
      <p:par>
        <p:cTn id="1" dur="indefinite" restart="never" nodeType="tmRoot">
          <p:childTnLst>
            <p:video fullScrn="0">
              <p:cMediaNode>
                <p:cTn id="2" fill="hold" display="1">
                  <p:stCondLst>
                    <p:cond delay="indefinite"/>
                  </p:stCondLst>
                </p:cTn>
                <p:tgtEl>
                  <p:spTgt spid="10"/>
                </p:tgtEl>
              </p:cMediaNode>
            </p:video>
            <p:seq concurrent="1" nextAc="seek">
              <p:cTn id="3" restart="whenNotActive" fill="hold" evtFilter="cancelBubble" nodeType="interactiveSeq">
                <p:stCondLst>
                  <p:cond evt="onClick" delay="0">
                    <p:tgtEl>
                      <p:spTgt spid="10"/>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MEDIACOVER_FLAG" val="1"/>
  <p:tag name="KSO_WM_UNIT_MEDIACOVER_BTN_STATE" val="1"/>
  <p:tag name="KSO_WM_UNIT_MEDIACOVER_BTNRECT" val="4369*1837*533*533"/>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TEMPLATE_CATEGORY" val="diagram"/>
  <p:tag name="KSO_WM_TEMPLATE_INDEX" val="160560"/>
  <p:tag name="KSO_WM_UNIT_TYPE" val="n_h_i"/>
  <p:tag name="KSO_WM_UNIT_INDEX" val="1_1_1"/>
  <p:tag name="KSO_WM_UNIT_ID" val="diagram160560_5*n_h_i*1_1_1"/>
  <p:tag name="KSO_WM_UNIT_LAYERLEVEL" val="1_1_1"/>
  <p:tag name="KSO_WM_BEAUTIFY_FLAG" val="#wm#"/>
  <p:tag name="KSO_WM_TAG_VERSION" val="1.0"/>
  <p:tag name="KSO_WM_DIAGRAM_GROUP_CODE" val="n1-1"/>
  <p:tag name="KSO_WM_UNIT_FILL_FORE_SCHEMECOLOR_INDEX" val="5"/>
  <p:tag name="KSO_WM_UNIT_FILL_TYPE" val="1"/>
</p:tagLst>
</file>

<file path=ppt/tags/tag56.xml><?xml version="1.0" encoding="utf-8"?>
<p:tagLst xmlns:p="http://schemas.openxmlformats.org/presentationml/2006/main">
  <p:tag name="KSO_WM_TEMPLATE_CATEGORY" val="diagram"/>
  <p:tag name="KSO_WM_TEMPLATE_INDEX" val="160560"/>
  <p:tag name="KSO_WM_UNIT_TYPE" val="n_h_h_f"/>
  <p:tag name="KSO_WM_UNIT_INDEX" val="1_2_1_1"/>
  <p:tag name="KSO_WM_UNIT_ID" val="diagram160560_5*n_h_h_f*1_2_1_1"/>
  <p:tag name="KSO_WM_UNIT_LAYERLEVEL" val="1_1_1_1"/>
  <p:tag name="KSO_WM_UNIT_VALUE" val="21"/>
  <p:tag name="KSO_WM_UNIT_HIGHLIGHT" val="0"/>
  <p:tag name="KSO_WM_UNIT_COMPATIBLE" val="0"/>
  <p:tag name="KSO_WM_UNIT_CLEAR" val="0"/>
  <p:tag name="KSO_WM_UNIT_PRESET_TEXT_INDEX" val="4"/>
  <p:tag name="KSO_WM_UNIT_PRESET_TEXT_LEN" val="38"/>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57.xml><?xml version="1.0" encoding="utf-8"?>
<p:tagLst xmlns:p="http://schemas.openxmlformats.org/presentationml/2006/main">
  <p:tag name="KSO_WM_TEMPLATE_CATEGORY" val="diagram"/>
  <p:tag name="KSO_WM_TEMPLATE_INDEX" val="160560"/>
  <p:tag name="KSO_WM_UNIT_TYPE" val="n_h_h_f"/>
  <p:tag name="KSO_WM_UNIT_INDEX" val="1_2_2_1"/>
  <p:tag name="KSO_WM_UNIT_ID" val="diagram160560_5*n_h_h_f*1_2_2_1"/>
  <p:tag name="KSO_WM_UNIT_LAYERLEVEL" val="1_1_1_1"/>
  <p:tag name="KSO_WM_UNIT_VALUE" val="19"/>
  <p:tag name="KSO_WM_UNIT_HIGHLIGHT" val="0"/>
  <p:tag name="KSO_WM_UNIT_COMPATIBLE" val="0"/>
  <p:tag name="KSO_WM_UNIT_CLEAR" val="0"/>
  <p:tag name="KSO_WM_UNIT_PRESET_TEXT_INDEX" val="4"/>
  <p:tag name="KSO_WM_UNIT_PRESET_TEXT_LEN" val="38"/>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58.xml><?xml version="1.0" encoding="utf-8"?>
<p:tagLst xmlns:p="http://schemas.openxmlformats.org/presentationml/2006/main">
  <p:tag name="KSO_WM_TEMPLATE_CATEGORY" val="diagram"/>
  <p:tag name="KSO_WM_TEMPLATE_INDEX" val="160560"/>
  <p:tag name="KSO_WM_UNIT_TYPE" val="n_h_a"/>
  <p:tag name="KSO_WM_UNIT_INDEX" val="1_1_1"/>
  <p:tag name="KSO_WM_UNIT_ID" val="diagram160560_5*n_h_a*1_1_1"/>
  <p:tag name="KSO_WM_UNIT_LAYERLEVEL" val="1_1_1"/>
  <p:tag name="KSO_WM_UNIT_VALUE" val="108"/>
  <p:tag name="KSO_WM_UNIT_HIGHLIGHT" val="0"/>
  <p:tag name="KSO_WM_UNIT_COMPATIBLE" val="0"/>
  <p:tag name="KSO_WM_UNIT_CLEAR" val="0"/>
  <p:tag name="KSO_WM_UNIT_PRESET_TEXT_INDEX" val="3"/>
  <p:tag name="KSO_WM_UNIT_PRESET_TEXT_LEN" val="17"/>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4.xml><?xml version="1.0" encoding="utf-8"?>
<p:tagLst xmlns:p="http://schemas.openxmlformats.org/presentationml/2006/main">
  <p:tag name="KSO_WPP_MARK_KEY" val="84560681-436c-45ad-823e-7a86abf625ee"/>
  <p:tag name="COMMONDATA" val="eyJoZGlkIjoiN2YzNjBkOTgyNWQ1YTMxYzM3MzMwNWFiODNmOWIzYWM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EzNTkzNjgzMjQyIiwKCSJHcm91cElkIiA6ICIxNDE4Njc1OTEzIiwKCSJJbWFnZSIgOiAiaVZCT1J3MEtHZ29BQUFBTlNVaEVVZ0FBQTRVQUFBRTdDQVlBQUFCcWp5U01BQUFBQ1hCSVdYTUFBQXNUQUFBTEV3RUFtcHdZQUFBZ0FFbEVRVlI0bk96ZGQzeFY5ZjNIOGRkZHljMGtJV1FCWVlTRXlCYVJJVEtxcUZRVWQ5R0tJbUxWdWxyOVZTeTJkWUJTQmZkb3JVcXRGQVVSVjlGcUZiR09LZ2lDZ0lRVndrb0lTVWpJSXVNbWQveit1T0ZDV0FsWkp6ZjMvWHc4OHVDc2U3NmZlei9KNVg3dTkzdSt4K1R4ZUR5SWlJaUlpSWhJUURJYkhZQ0lpSWlJaUlnWVIwV2hpSWlJaUloSUFGTlJLQ0lpSWlJaUVzQlVGSXFJaUlpSWlBUXdGWVVpSWlJaUlpSUJURVdoaUlpSWlJaElBRk5SS0NJaUlpSWlFc0JVRklxSWlJaUlpQVF3RllVaUlpSWlJaUlCVEVXaGlJaUlpSWhJQUZOUktDSWlJaUlpRXNCVUZJcUlpSWlJaUFRd0ZZVWlJaUlpSWlJQlRFV2hpSWlJaUloSUFGTlJLQ0lpSWlJaUVzQlVGSXFJaUlpSWlBUXdGWVVpSWlJaUlpSUJURVdoaUlpSWlJaElBRk5SS0NJaUlpSWlFc0JVRklxSWlJaUlpQVF3RllVaUlpSWlJaUlCVEVXaGlJaUlpSWhJQUZOUktDSWlJaUlpRXNCVUZJcUlpSWlJaUFRd0ZZVWlJaUlpSWlJQlRFV2hpSWlJaUloSUFGTlJLQ0lpSWlJaUVzQlVGSXFJaUlpSWlBUXdGWVVpSWlJaUlpSUJURVdoaUlpSWlJaElBRk5SS0NJaUlpSWlFc0JVRklxSWlJaUlpQVF3RllVaUlpSWlJaUlCVEVXaGlJaUlpSWhJQUZOUktDSWlJaUlpRXNCVUZJcUlpSWlJaUFRd0ZZVWlJaUlpSWlJQlRFV2hpSWlJaUloSUFGTlJLQ0lpSWlJaUVzQlVGSXFJaUlpSWlBUXdGWVVpSWlJaUlpSUJURVdoaUlpSWlJaElBRk5SS0NJaUlpSWlFc0JVRklxSWlJaUlpQVF3RllVaUlpSWlJaUlCVEVXaGlJaUlpSWhJQUxNYUhZQ0l5UEU0blM0V0xOdkF2SS9Xc2o0emwvS3FHcU5ERXBFMklEVFlScjhlc1V5NzZBeHVtakFZbTlWaWRFZ2lJbjdQNVBGNFBFWUhJU0p5SktmVHhhU1pTM2ovbXkxR2h5SWliZGk0TTNyeXlkenJWQmlLaURTUmVncEZwTTFac0d5RHR5QzBoMEpTR3RqRHdHb3pPaXdSYVF0Y1RxZ3FoK3dNbHEvZHlWT0xWekJqOGlpam94SVI4V3U2cGxCRTJweDVINjMxTGlTbFFYaVVDa0lST2N4aWhiQU8zdmNIWU5IeW53d09TRVRFLzZrb0ZKRTJaMzFtcm5mQkhtWnNJQ0xTZGdXSEFKQ1JYV2h3SUNJaS9rOUZvWWkwT2I1SlpkUkRLQ0luWXZGZUFWTlo3VFE0RUJFUi82ZWlVRVJFUkVSRUpJQ3BLQlFSRVJFUkVRbGdLZ3BGUkVSRVJFUUNtSXBDRVJFUkVSR1JBS2FpVUVSRVJFUkVKSUNwS0JRUkVSRVJFUWxnS2dwRlJFUkVSRVFDbUlwQ0VSRVJFUkdSQUthaVVFUkVSRVJFSklDcEtCUVJFUkVSRVFsZ0tncEZSRVJFUkVRQ21JcENFUkVSRVJHUkFLYWlVRVJFUkVSRUpJQ3BLQlFSRVJFUkVRbGdLZ3BGUkVSRVJFUUNtSXBDRVJFUkVSR1JBS2FpVUVSRVJFUkVKSUNwS0JRUkVSRVJFUWxnS2dwRlJFUkVSRVFDbUlwQ0VSRnBOa2xSd1N5WWZCcjVqNHpFOWZSWWloODdtNWsvNzlIaTdYYU5DaWJqajhNd20xcThLUkVSa1hiSGFuUUFJaUxTUHRnc0pyNjY4M1RlLzZtQWdYTi9vTENpaHBST0lmVHNhRy94dHJPTEhhVE9YdFhpN1lpSWlMUkhLZ3BGUktSWjlFc0lvMmVNbmJsZlpKRlhWZzNBNXJ3S051ZFZHQnlaaUlpSW5JeUdqNHBJbTFCVFdFakYxcTBjWExlT1RvNHlvOE9SUnRoZFZFVkZ0WnZITCs1SmVMRGxtUDBqdWtmaWVXWXNGL2JweUtZWlE2bDZZalFmM3pLQVRtRTIzekYycTVrWHJraWhjUGJaSEp3emlrVlQrdERCZnZqN1M3TUpmajh1aWN3L0RhZjZ5VEZrUFRTQ0lVa1J2bk1mYXJlKzgveG1UQmYyelRxTHlpZEc4K3psS1MzNHFvaUlpTFI5NmlrVWtWYm5jVG9wL2U0N2lqNy9uTExWcXluNzRRZHFDZ3A4K3kvck5wcDVQYzgxTUVKcGpLSUtKNVBtYjJMK3RXbGMxRGVHWjcvSzV2bHY5bkxRNGFwejNMVGhDWnp6bC9WWXpTWSt2TGsvejErUndyVUxOZ1B3eXRXOVNZNnhNK2lKSDZpcWNmUFdsRDQ4YzNrdnBpM2FDc0JUbC9iaWt2NmRtUExtRmxidEtTVTFOb1J5aDV2RXlLQTZiWnpzUEwwNmhmRGM1U21jOTlJR1Z1MHU1YlQ0ME5aNWdVUkVSTm9vOVJTS1NLdXAzTEdEekh2dVlVVmlJdXZHam1YM0k0OXc0RC8vcVZNUUFyaE5taTNFWC8xN1V5RXBzMWZ4MHJjNVREODNpVTB6aGpLb2MzaWRZeDc0ZUJkNVpkWHNMWEV3Wi9rZUp2YUxBU0EyM01aMVErSzU0NTN0WkJjN0tDaXY0ZWt2czdseVlDd0FVU0ZXN2h6ZGhWKzl0WlZ2ZDVaUTQvS3dLYmVDM1VWVmRjNWYzM21xblc0OEh1Z1dGVXladzhYcVBlcVpGaEdSd0thZVFoRnBjVlY3OXJENzRZZkpuVDhmM083akhtT0ppTUFhSFkwbExJd0NaMFFyUnlqTnFialN5VVAvMmNWelgyZXorSWErTEpyU2g3NlByL2J0enk1eCtKWnpTcW9KRDdaZ01adm9GbTNIWklKMTA0Y2NjODRnaTRua0dEdFdzNGtmOXg0OGFmdjFuU2VyMk1IMWIyNW03c1JlL04vUHVuTDdPeGw4czZPa0NjOVlSRVRFdjZrb0ZKRVc0M0c3eWYzNzM4bTg1eDVjNWVWMTlnVjM3VXJIQ1JPSUhqZU9pR0hEc1BmbzRkdTM5R2NQdDI2ZzBpSU9WRGg1N1BNOWZIN2JvRHEzaXVoZ3QvcUdsS2JGaGJLM3hJSEw3U0cvZG5LYTdyTldzcWZJY2N6NThnL1dBSkFhRzNMUzNyMzZ6Z1B3NXBwOGxxemJ6NXlKeVN5WjJwZUVCMWMwNmptS2lJaTBCeG8rS2lJdHdsVmFTdnBsbDdIdGxsc09GNFFtRTFIanhqSG9peThZa1pWRjc1ZGZKbmJTcERvRm9maXZnWjNEZUhCOGQxSmpRN0NhVFNSRUJISHpXWWtzenlqQzdUbDgzR01YOXlUU2JpRXRMcFQ3eit2RzY2dnlBTWdxZHZCMVpnblBYcDVDVWxRd1ZyT0pRWjNER2RjN0d2RGVkdUxEOUVKZW50U2JRWjNEc1pwTm5ONGxuT1NZdXJlOHFPODgzYVB0akVydWdBZllYbENKM1daR0k1WkZSQ1NRcWFkUVJKcGQxWjQ5Ykp3NGtmSU5HM3piUXZ2MUkrMlZWNGdjT2RMQXlLUWxGVlU0R2RzcmlydkhkQ1hTYmlHdnJJYVBOaFZ5NTd2YjZ4eTNZbGNwR1g4Y2p0MXE1czAxZWN6NmRKZHYzNlQ1bS9qTGxTbHNtakdVSUt1WjlOeHk3bHU2dzdkLzhvTE56Sm1ZekxMYkJoSnB0N0FsdjhJM1NjMlJUblllcThYRXZLdDdreHdUd3M0RFZWejN4aFk4bm1OT0lTSWlFakJNSG8vK0t4U1I1dVBJeW1MZHFGRlU3ZG5qM1dDeGtQUzczOUZ6OW14TTFvWjlEMlU2Tkh4MDhEa3RFNlFZWWtUM1NGYmNQWmlJR2Y4N1prWlNrVWI1OGI4QWVMNTgyTmc0UkVUOG5Ib0tSYVRaVk9mbXNuN2NPRjlCYUE0TkplM3ZmeWZ1bW1zTWpreEVSRVJFVGtSRm9ZZzBDM2RWRlJzdnZaVEtqQXpBTzV2b2dJOCtvc09ZTVFaSEppSWlJaUlubzZKUVJKcEY1dDEzVTdacUZRQm11NTIraXhlcklKUTZWdTR1eFhUUFYwYUhJU0lpSWtmUjdLTWkwbVQ1aXhhUjgvTEwzaFdUaWRTWFhxTGpoUmNhRzVTSWlJaUlOSWlLUWhGcEVzZStmV1RjZnJ0dnZmTXR0NUF3ZGFweEFZbUlpSWpJS1ZGUktDSk5rbkg3N1RpTGl3RUk2OStmbEJkZk5EZ2lFUkVSRVRrVktncEZwTkVPL09jL0ZIN3dBUUFtbTQzZXI3M1c0TnRPaUlpSWlFamJvS0pRUkJyRjdYQ3cvYmUvOWExM3Z2MTJJb2NPTlRBaUVSRVJFV2tNRllVaTBpaTVyNzFHNWJadEFOamk0dWo1NktNR1J5UWlJaUlpamFHaVVFUk9tYnVpZ2wwelovcld1ei93QUpid2NBTWpFaEVSRVpIR1VsRW9JcWRzMzJ1dlVaT1hCNEM5WjA4Nkh6SDdxSWlJaUlqNEZ4V0ZJbkpLM0ZWVjdKazkyN2ZlOWJlL3hXVFdXNG1JaUlpSXY5SW5PUkU1SmZ2ZmVZZnEzRndBYlBIeGRMN3ROb01qRWhFUkVaR21VRkVvSWczbWNidkpldnh4MzNxWDIyL0hGQlJrWUVRaUlpSWkwbFFxQ2tXa3dVcSsvcHJ5OUhRQXJGRlJkTDNuSG9NakVoRVJFWkdtVWxFb0lnMjI3OVZYZmN2eDExK1BKU0xDd0doRVJFUkVwRG1vS0JTUkJxbkp6MmYvMjI5N1Y4eG11dHgxbDdFQmlZaUlpRWl6VUZFb0lnMlN0M0FoSHFjVGdNaXp6eVlrTmRYZ2lFUkVSRVNrT2Fnb0ZKSDZ1ZDNrdlBpaWJ6WHhwcHRhdExuUVlKdDN3ZVZzMFhaRXhJL1Z2ai9ZZzZ3R0J5SWk0djlVRklwSXZZcS8rb3JLekV3QXJERXh4UDN5bHkzYVhyOGVzZDZGcXZJV2JVZEUvRmgxRlFESmlkRUdCeUlpNHY5VUZJcEl2WEpmZjkyM0hIZjExWmhiK0RZVTB5NDZ3N3VRblFFVlplb3hGSkhEWEU2b1BBaDd0d053MWRpK0JnY2tJdUwvVEI2UHgyTjBFUDdDN2Zhd2ZlOEIxbWZtc2lPbmlPMTdENUNSZllDY3dqTEt5aDBjcktxbTBsR0RQY2hLZUVnUUVhSEJKSFFNSjdWclIxSzd4cENjR00zQVh2R2tKWFhDYkRZWi9YUUNtbkxaY003U1VsYkV4K091cWdLVGlTSHIxeE0rWUVDTHRsbmpkSEhoZlcrd2ZPM09GbTFIUlB6YjhENWQrUHI1YVFUWkxFYUhJaUxpMTFRVTFtTkhUaEdmcnQ3T1I5OXQ0OXVOZXlncGR6VDVuT0VoUVp6ZFA0a0pJMUw1K2JCVWVpZkZORU9rVWgvbHNuSHlGaTVreStUSkFJUVBHc1NRZGV0YXBkMGFwNHVuRnE5ZzBmS2Z5TWd1cExKYXZZVWk0cjJHTURreG1xdkc5dVdQMTQ5UlFTZ2kwZ3hVRkI1SDNvR0R2TEZzQS9NL1hjOVBPL0xxN2d3T2daQnc3NzlCSWJYL0JvUFpVdnRqQnJjSDNFNXd1NkNtR2h5VmgzOHFENEtqb3M0cDA1Sml1R0g4NlZ4L3dVQzZ4blZveFdmYS9pbVhUYmZoL1BNcCt2eHpBSHJPbmsyM1AvekI0SWhFUkVSRXBEbXBLRHpDOTV1eWVmSDlWYnoxeFVhY0xyZDNveTBZSXFJaEtoYkNPb0RWMXZTR1hFNG9MNEhpL1ZCVzVMdFkzbUkyY2NYb1B0eDV4WERHRE9yZTlIWUNtSExaUEtxeXN2aStlM2Z3ZUREWmJJellzNGVnaEFTand4SVJFUkdSWnFTaUVGaS9QWmNIWHZ1Q0Q3L2I1dDFndG5nTGgwNWRJQ3dDYU1scnhqeFFXUTc3OTBKeHZtOUNqWEZuOU9UUE41L0hzRDVkV3JEdDlrZTViRjU3bjMyVzdmZmNBMERVdUhFTXF1MHhGQkVSRVpIMkk2Q0x3dnlpZzl6NzE4OVlzR3lEZDBOUU1NUjFnNWhFYnpIUjJ0d3VPSkFIK1h1OHd4T0JLOGYwNWRtN3h0TTF0bjBNUld3cHltWExXTjJ2SHhXYk5nR1E5dHBySk54NG84RVJpWWlJaUVoekM4aWkwT1B4OE5ZWEc3bnoyWTg1VUZZSjFpQ0k3d2F4WGNEVUJ1N1M0ZkZBWVE3azdvWWFCNUdod1R4ejU4KzU4Y0xUTVpuYTkweVhwMHE1YkRrSDE2MWp6ZURCQUZnaUlqZ3JMdzlMU0lqQlVZbUlpSWhJY3d1NG9yRGtZQlUzelYzS3UxOTdleitJNlF4ZFVzRFNCbWN2YzdzZ1p3ZnN6d2JnZ2pON3NmQ0JLNG5wRUdwd1lHMkRjdG15ZHN5WVFkYWNPUURFWFhNTmZSWXRNamdpRVJFUkVXa0pBVlVVYnNzcTRMSS9MV2J6N3YzZW1TYTduUWJoVVVhSFZiK0tVdGk5QmFySzZaRVF4YjltLzVLQnZlS05qc3BReW1YTDh0VFVzS0pyVjJyeTh3RVkrT21uUkY5d1Fhdkg0WFM2V0xCc0EvTStXc3Y2ekZ6S3EycGFQUVlSYVZ0Q2cyMzA2eEhMdEl2TzRLWUpnN0ZaMitBWGdTSWlmaVpnaXNMLy9yaVRTLyt3aUxMS2FvaU1nUjU5d1dJMU9xeUdjN3U4eFVSeFBxSEJOaFk5ZUJXWG5KMW1kRlNHVUM1Ylh0R3laV3lvTFFLRHUzWmwrSjQ5clQ3YzFlbDBNV25tRXQ3L1prdXJ0aXNpL21QY0dUMzVaTzUxS2d4RlJKb29JSXJDejlmczRPSVpDM0hVT0NHaE95VDBoRForUGRkeGVUeVFud1U1bWRnc1p0NTY2Q3F1R05QWDZLaGFsWExaT3JiY2NBTjUvL3duQUYxKzh4dFNubnV1MVdQNHh5Yy9NbTNPdjhBZUNrbHBZQTlybnR1SWlJaC9jem1ocWh5eU02Q2lqTWR1UG84WmswY1pIWldJaUY5ckF6Tnh0S3hQVjIzbm90Ky82UzBpdXFaQ1lySi9GaEhnalR1K0czVHZRNDNMelRXejN1V2RyellaSFZXclVTNWJoN09vaVB6Rmk3MHJKaE1Kdi9xVklYSE0rMml0ZHlFcHpUczBXQVdoaUlCM1pFaFlCKzk3QTdCbytVOEdCeVFpNHYvYWRWSDRZOFkrTHYzaklxcWRMa2pxRGJGZGpRNnBlWFJNZ0I1OXFYRzZtUHpJdTN5OWZyZlJFYlU0NWJMMTdGK3lCSS9EQVVENDRNR0VEeGhnU0J6ck0zTzlDL1l3UTlvWGtUWXUyRHNiY2taMm9jR0JpSWo0djNaYkZPWWRPTWpFK3hmaXFIRkJsMTdlbTVlM0o5SHgwTzAwcXAwdWZ2SFEyK3pKS3pFNm9oYWpYTGF1dlMrODRGdE9uRGJOc0RoOGs4cW9oMUJFanFmMld2TEthcWZCZ1lpSStMOTJXUlE2cXAxYzhjQmk5aGFVZVh0aTRyb1pIVkxMaUVtRTJLN2tGNWN6OGY2RlZEcmEzOHlNeW1Yckt2MytlOG8zYmdUQUVobEp2RzVXTHlJaUl0THV0Y3VpOEltM3Z1Vzc5Q3dJallCdWJXdFd4MmJYcFJlRVI3RmhSeDR6WHY3YzZHaWFuWExadW5KZmU4MjNISHZsbFZoQzIrNTlGRVZFUkVTa2ViUzdvakI5Wno0ejUzOEZaclAzVmdXbWR2Y1U2ektab1hzZk1GdjR5d2VyV0ptZVpYUkV6VWE1Yk4xY09vdUx5YTJkY1JTVGlTNTMzZFdxN1l1SWlJaUlNZHJWcDJ5bnk4MjBPZi9DNlhKRFFnOElEcEJlamlBN2RFM0I1Zlp3MDl5bDFEaGRSa2ZVWk1wbDYrY3k5N1hYOEZSVkFSQXhaQWpoZ3dlM1d0c2lJaUlpWXB4MlZSUys4K1VtVm0zWkN5SGg3ZmZhc3hQcG1BaGhIZGkwZXo4di9XdTEwZEUwbVhMWnVybDBWMWFTTlhldWJ6M3gxbHRicFYwUkVSRVJNVjY3S1Fwcm5DNGVlTzBMNzByblh2NTcvN3JHTXBtZ1N3b0FUN3oxSGRVMS90dGJxRnkyZmk3ekZpNmtPaThQZ09BdVhVaVlPclhGMnhRUkVSR1J0cUhkRklXTHYwaG4rOTRERUJvSmtSMk5Ec2NZWWQ3bm5yMi9sQmZmWDJWME5JMm1YTktxdWZRNG5lejU4NTk5NjRtMzNvckphbTNSTmtWRVJFU2s3V2dYUmFISDQrSFJCVjk1VnhKN0dodU0wUks4ei8rNWQxYmk4WGdNRHViVUtaZEhhS1ZjRm43d0FWVTdkZ0JnN2RpUnJ2ZmMwMkp0aVlpSWlFamIweTZLd3U4MzdXVnJWcUYzTXBKQTdWazZKQ3dTUWlQWWsxL0NaNnN6alk3bWxDbVhSMmlGWExxcnE5bjU0SU8rOVM1MzNva2xQTHhGMmhJUkVSR1J0cWxkRklVTGxxMzNMa1RIR1J0SVd4R1RDTUNySDYweE9KQlRwMXdlcFlWem1mZVBmMUN4ZVRNQXRrNmRTTHJ2dmhacFIwUkVSRVRhTHI4dkNpdXFhbGp3V1cwaFVmc0JPdUIxaUFWTWZQTDlkc29xSEVaSDAyREs1WEcwWUM1ckNndlo4WWMvK05hNy9lbFBXTUxDbXJVTkVSRVJFV243L0w0by9HN2pIc29xcWlHc2cvY2Vid0sySU9nUVE0V2pobzlYWmhnZFRZTXBsOGZSZ3JuTS9OM3ZjQjQ0QUVCWXYzNjZXYjJJaUloSWdQTDdLUWEvM3JESHV4QWVaV3dnYlUxRVJ5Z3A0TFBWbVZ4OWJuK2pvMmtRNWZJRVdpQ1hCLzd6SC9MbXp3ZkFaTEdROHZ6em1NeCsveDJSaUVpYjVIUzZXTEJzQS9NK1dzdjZ6RnpLcTJxTURrbEVEQllhYktOZmoxaW1YWFFHTjAwWWpNMXFNVFFldnk4S1AvbSt0dmNrMENjbE9WcFlKQUFyMHJNTkRxVGhsTXNUYU9aY1Z1L2R5NWJyci9ldEo5eDBFMUhubnRzczV4WVJrYnFjVGhlVFppN2gvVysyR0IyS2lMUWhGWTRhVm0vTllmWFdITjc1TXAxUDVsNW5hR0hvMTBWaFVWa2xhN2JsZ05uaUhYSW9oNFdFZzluQ2xxejk1QmVWRXhmZHRxOFZVeTVQb2hsejZYWTRTSjgwaVpxQ0FnRHNQWHJRNjVsbm1pdFNFUkU1eW9KbEc3d0ZvVDBVa3RMQUhnWldtOUZoaVlqUlhFNm9Lb2ZzREphdjNjbFRpMWN3WS9Jb3c4THg2L0ZpRzNmbTQvSGdmWU0xbVl3T3AyMHhtU0M4QXg0UHJFalBNanFhZWltWEo5Rk11ZlE0bld5ZE9wWFM3NzREd0JJYVNwKzMzOFlTR3RwY2tZcUl5RkhtZmJUV3U1Q1U1cjA4UWdXaGlBQllyTjZPa0tRMEFCWXQvOG5RY1B5NktOeThlNzkzSVZpVGtoeVgzZHVqdEhiYlBvTURxWjl5V1k4bTV0TGpjcEZ4NTUza3YvV1dkNFBKUks5bm55Vnk2TkRtaWxCRVJJNWpmV2F1ZDhIZXRrZnNpSWhCZ2tNQXlNZ3VORFFNdng0K21wSHRuVG1SWVBWMEhGZnRMMWxtemdHREE2bWZjbG1QSnVUU1hWSEJscWxUMmI5a2lXOWIwbjMza1hqenpjMFdub2lJSEo5dlVobjFFSXJJOFZpODVWaGx0ZFBRTVB5NktNek1LZkl1MkZWSUhGZVF0NURJM2w5cWNDRDFVeTdyMGNoY1ZtWmtzUG42NnluNy9udmZ0czUzM0VIeTQ0ODNhM2dpSWlJaTRyLzhldmhvVm42SmQ2SDJBL09wU29vS1pzSGswOGgvWkNTdXA4ZFMvTmpaelB4NWorWUwwR2hCd1FEa0Y1ZTNXcE1mZi93eDI3WnRPK1hITlRXWFFSWVQ5NTZUeExycFE2aVlPeHJIazJQWTlvZGhuTkUxdkZIbmEzTk9NWmZ1cWlyMlB2Y2Nxd2NNT0Z3UW1reDArLzN2U1gzeHhaYUtVdHE1aS92RjRIbG1MSGVQN2RxczV4M1JQUkxQTTJNSkQ3YlFOU3FZakQ4T3c5d0NseGEzNUxsRlJFVDhtVi8zRk80dnJ2QXVOR0pJaHMxaTRxczdUK2Y5bndvWU9QY0hDaXRxU09rVVFzK083ZWlhdHRydTZLTFNxbFpyY3VIQ2hXemV2Smt1WGJwdzRZVVhNbmJzV1ByMDZZT3Buc2xqbXBMTDBDQXpuLzE2SUdhVGlkKytsOG4zdTB1eFdVeU02QkhKUVllck1VK2o3V2xnTGwxbFplUXZXc1R1Ung3QmtYMzRGaGJta0JCU1huaUJ4SnR1YXRFd3BYMmJPalNleklKS3BnNkw1OW12V3VaMk45bkZEbEpucjJyeWVWSmpRL2ozelFNWU9QY0hxcHp1WmoyM2lJaEllK1BYUldGUldhVjN3WExxVDZOZlFoZzlZK3pNL1NLTHZMSnFBRGJuVmJBNXI2STVRelNXMlh1dms3SktSNnMzdlhmdlh1Yk5tOGU4ZWZPSWk0dGp3b1FKakJremhnRURCbUEremszU201TExQMStVVElqTndzam5mc1JSKytHdnlnbkx0aFkxNlRtMEtTZklwY2Zob0h6clZpbzJicVRnL2ZjcC9QQkQzSTY2eDBRTUdVTGE2NjhUMXI5NWJud3ZnYWxqcUpXSi9UdHh5YnlOZkh6TEFFN3ZFczY2dlFlTkR1dUVZa0p0cE1ZMmJ1U0JpSWhJb1BIcjRhT09tdG9MTW85VFpOUm5kMUVWRmRWdUhyKzRKK0hCeDk0bzhzamhURWR2czF2TnZ1VWJoeVZROE9oSW5yMDhCWUQvM0RxQWYvd3lyYzY1UHZ2MVFKNnIzVyszbW5uaGloUUtaNS9Od1RtaldEU2xEeDNzVnVMQ2JUaWVITU9FUG9kdjNCNGFaS2Jrc1ZHTVA2MlJOM00zZVYrWG10cEN5U2o1K2ZtOC92cnJUSnMyalFzdXVJQ25ubnFLTld2VzRIUWV2cUMyc2JtMFdVemNORHlCV1ovdTloV0V4ek91ZHpRLzNqdUU2aWZIc1BPQjRiN1g5RkFlcHc1TFlOK3NzOGlaZVJiamVrZHp6OWl1Rk00K205eFpaekd4WDR6dlBDZkszNUhuT3ZwMzRrUnRuNUlqY3ZuRHdJRjhuNUxDaXM2ZCtTWThuRFdEQnJGNThtVDJ2L05PbllJd0tER1I1Q2VlWVBDcVZTb0lwY211SFJMUDVyeHlQdDF5Z0M4eWlwZzZMTUczNzlEdi9vVjlPckpweGxDcW5oak54N2NNb0ZPWXJVSDdqM1QwZTYvWkJMOGZsMFRtbjRaVC9lUVlzaDRhd1pDa0NPRGtmMXNyN2g0TVFPVVRvL0U4TS9hNDV3NnltSGgwUWs5MlBlZzk5NTZIUnZEZytPNVlhc2VYSGpyKy9EUnZPNDRueC9EVGZXZjYyaGNSRVdrdi9McW5zTVpWV3dRMG9pZ3NxbkF5YWY0bTVsK2J4a1Y5WTNqMnEyeWUvMmJ2S1E4M1BDOHRtdVJIdjhlRTkwUEVQMWJsOHJkZjlPYld0N2RSN2ZLUUVCSEV1YWxSM1BOQkpnQ3ZYTjJiNUJnN2c1NzRnYW9hTjI5TjZjTXpsL2RpMnFLdHZMK2hnT3ZPak9manpkNFpKcThjR0V0QmVRMmZiVzNrN0tHMVF6WnJYQzZHRFJ1R3lXVENhclZpc1ZoOFA0Zld6V2J6TWRzT0xSKzU3K2o5WnJPNXp2cStmU2UvWlVKUlVSRUxGeTVrNGNLRlJFUkVNSDc4ZU00NTV4eWN6aHJBZk1xNVRJME5JVHpZd3ZlN1R6NEJTMlN3aFpzWGIyUGp2bklldTdnbkwxMlZTdktqaHlkZjZaOFlSdXJzVmZ6bHlsUVdYdCtIOXpjVTBIM1dTcDY2dEJkUFg5YUxEOU85MHdTZkxIK0hIUDA3VVYvYkRYSkVMc3QvT3ZGOWJFd21FNkVEQnBBd2RTcWQ3N2dEYzFEUXFiVWpjZ0pUaDhhellIVWVBUDljbmNkVGwvWmkrdEpNYWx3ZTN6SFRoaWR3emwvV1l6V2IrUERtL2p4L1JRclhMdGpjNFAzSDg5U2x2YmlrZnllbXZMbUZWWHRLU1kwTm9kemhmZTgvMmQvV1djLyt5SXE3QnhNeS9SdmY4TkdqdlR5cE4yY21SWERwdkhRMjVaVnpabElFaTIvb2k5VnM0c0ZQZHZtT3UrV3NSQ2E4OGhOVlRqZHZUTzdEcTFmMzVvd24xelRxZFJRUkVXbUwvTG9vdEpyTlZMdGQ0UGJRbUprRC9yMnBrSlRacTdobmJGZW1uNXZFcjgvdXpNUlhON0krcCtGRG9wNzhJb3ZTcXNPRjVBYy9GZkszWDhENDB6cnlZWG9oMTV3UngvZTd5MGpQTFNjMjNNWjFRK0laL09RYXNvdTlQVHBQZjVuTm9pbDltYlpvS3k5OW04UEh0d3dnSXRoQ21jUEYxR0VKdkxJaXgzdFQ5OGFvZmFETllzYmw4c1o0Wk8rYzBkeHVOd2NPSEtDa3BBU3IyWVRMeFNubk10aFMyNFBtUHZtTDlQNVBCWVFHbWVtWEdFWkpsWXVlTVhac2xzUHR2Rmo3aGNDQ0gvS1lNalNleDVmdjRhRER4VnRyODdubHJFU3NaaFBSb2RhVDV1K1FvMzhuVHRUMmtSK202MVdieXlETHlZdG1EOTU3RWpxTGltajhMNDVJWGYwVHd4amNOWUtKOHpZQzhONkdBbDc2UlNvWDlZM2hnNThLZk1jOThQRXUzM0Q4T2N2M01PL3F1cU1tNnR0L3RLZ1FLM2VPN3NJRkwyM2cyNTNleWFnMjVSNGU0dCtVdjYxT1lUWnVHSnJBNkJmVytkN3pWK3dxNWFGUGR2SDR4T1E2UmVIOUgrMWtYNmszN2hlKzJjdkh0d3pBWWpiaHF1ZDlSMFJFeEYvNGRWRVliTE5RN1hTQjI5Mm8za0tBNGtvbkQvMW5GODk5bmMzaUcvcXlhRW9mK2o2K3VzR1B6eXlzckxQdWNMcFp0RGFmcXdmSDhXRjZJWk9IeFBIaU4zc0I2Qlp0eDJTQ2RkT0hISE9lSUl1SnJ6S0wyVjFVeFJVRE8vSGw5aEpHOW96a21uOXVhdFR6QXNEai9YYmNacld5WnMwYVhDNFhicmNibDh1RjArbkU1WEw1ZnB4T3AyL2ZrZHNPTGJ2ZDdqcnJSKzg3dE8zbGwxOCthVzloWkdRa3c0Y1BKeTR1am11dnZaYUVCTzhRdEtCbjErQ29yRDdsWE80dXFzTGpnUUdKWVh5NXZmaUV4ejEyY1UrbURVOWt4YTRTS211OHI0dmxpTWx2Q3NxOTk1RTYxRk9jVy9zQjhOQ3hWck9wM3Z3ZGN2VHZ4SW5hcnVGVWlzTGFPS3hXSXM0OEUxZFpHYTd5Y21yeTgzRlhWeDl4bkllSzlIUjJwNmVUL2R4emRQNzFyMGwrN0xGRy8zMklBRXdkbG9BSjJIei9VTjgydTlYTTFHSHhkWXJDN0pMRHc1ZHpTcW9KRDdiNGhtSTJaUC9Sa21Qc1dNMG1manpCdFl0TitkdnEzdEg3OTV5ZVczZEczNHlDU3VMQ2JYVyttOG90Ty93M1ZsenB4R1FDbTRwQ0VSRnBSL3k2S0l3S3QxTldXUTB1SjFpYjlsUU9WRGg1N1BNOWZIN2JJTXdtZk5lbmhkck12a0toUThpeGJSenZNOEhycTNMNS9QWkJET29jVGtxbkVONWV0eCtBL05vUEZ0MW5yV1JQMGZFbmYvbmJkemxjZjJZODNUdmFlWDlEQWZzUDFqVCtTYm05Y1llSGVLL2JPVFRFMDJacnVSdm9MbDY4K0ppaU1EbzZtcEVqUjNMQkJSZHcxbGxuWWJFY2V3MW5ZM041b01MSnNtMUZURDhuNllSRllhOU9JY3dZMTQxK2MxYXpLYmVDOGFkMTVKckJjYWYyeEdoWS9xRHU3MFJ6dFgxa0xzOVlmZmhMQzQvVFNkWE9uVlJ1MjBiQjBxWGt6cCtQcC9hNlFsZHBLVmx6NTdKL3lSTDZMbDVNeE5DaHh6MjF5TWxZelNZbUQ0bmpuZysyODYrTmhiN3RaL1dJWlA2MXB4RWJmdmo5cElQZDZudS9USXNMWlcrSm8wN2hWTi8rbytYWHZ2K2x4b2F3ZWs5Wm5YMU4vZHZLcVMxUTArSkM2d3cvN3hWako3dlljZHozZGhFUmtmYktyN3NQNHFKcjcwSG5xajc1Z2NjeHNITVlENDd2VG1wc0NGYXppWVNJSUc0K0s1SGxHVVc0UFFyNEdkNEFBQ0FBU1VSQlZMQWx2NEl5aDRzYmFpZFRDTEdaK2QzUEduWnZybFY3eXNncWN2RDhGU204dVNiZjl3MTJWckdEcnpOTGVQYnlGSktpZ3JHYVRRenFITTY0M3RHK3gvNXpkUjdEdTBjeWJYZ0NmL3N1NTVTZlZ4MHU3MURSNklqV240RXZOamFXeXk2N2pKZGVlb2xseTVZeGE5WXNSbzBhZGR5Q0VKcVd5enZmeldCWTl3amVtZHFYQVlsaHZxR2Vsdy9vUkwrRU1HeTFYL2wzajdZVEhXcmxONk83Tk9vNU5TUi9SMnV1dGsrVVM1UFZTa2hxS2gwdnVvamVMNy9NcUtJaStyMzNIaUc5ZS91T3FkcTVrM1dqUnJIai92c2IxN1lFdEovMzZVaE1xSTM1cS9QWWRhREs5N05rM1g2S0s1MU1IaEx2Ty9heGkzc1NhYmVRRmhmSy9lZDE0L1ZWZVhYT1ZkLytvMlVYTy9nd3ZaQ1hKL1ZtVU9kd3JHWVRwM2NKSnpuR1h1L2ZWbEdsOTIvbTdPUU9kQXc5OW91bWZhWFZ2THQrUHk5UFNtVmdaKy83eHZEdWtjeThzQWRQL0RlclVhK1ZpSWlJdi9Mcm5zS3VzWkdzMlpZRGppb0lqVHlseHhaVk9CbmJLNHE3eDNRbDBtNGhyNnlHanpZVmN1ZTcyd0h2c01ISkN6Yno3T1VwM0RheU0zdExISHp3VXdIbnA1MjRBRGpTUDFibDhzUWx5ZHoxWGthZDdaUG1iK0l2VjZhd2FjWlFncXhtMG5QTHVXL3BEdC8rNGtvbjcvOVV3SkN1RVh5ZFdYSkt6K2tZTmQ1dnd1T2l3cHAybmxOdzRZVVg4cnZmL1k3Qmd3ZWYwdU9ha3N1TS9aVU1lV29ORDQzdndYOXVIVWg4aEkzeWFqZnJjdzV5OCtKdGJNMnY0UG12OS9MdWpmM1lXK0xnaFcvMk1xRnY0MlowclM5L1I5dlNYRzAzTUpmbWtCQTZYWDQ1TVJNblV2RHV1MnkrNFFZOERnZnU2bXF5NXN5aE9qZVgwLzd4ajFOdlh3TFcxS0h4Zkw2dGlPTEt1dGNqTzkwZWxxemZ6OVJoOGF6YzVlMXBXN0dybEl3L0RzZHVOZlBtbWp4bWZicXJ6bVBxMjM4OGt4ZHNaczdFWkpiZE5wQkl1NFV0K1JWY3UyQXptM0pQL3JlMU5iK0NWMWJzNDZPYisxTmE1U0wrZ2UrT09mZVVoVnY0ODBYSmZQcnJnWFFLczdHanNJbzV5N040NmRzbWZpRW5JaUxpWjB3ZWovL09Sdkc3djM3SzAyK3ZnSVFla05qVDZIQ2F6ZnJwWnpKdjVUNWVxTDBXc2RFS2NpQnJLNzg4dHo4TEg3eXFlWUpySWUwMWw4Mm1rYm1zenMxbDh5OS9TZkdYWDNvM21FeDB1dXd5K3IzM1hzdkUyWXhNUDN2WXV6RDRIRVBqa1BxTjZCN0ppcnNIRXpIamY4ZWR3Ym0rL1NLTjl1Ti9BZkI4K2JDeGNaeUUzc3RFcEY1dDRMM01yNGVQcG5hcHZYK2NvL0xrQi9xSm1EQWJkNHpxVEh5RWpYK3N5bTM2Q1IzZVdmcDZKamFzZDlOSTdTMlh6YTZSdVF4S1NHRGdaNStSZVBQTjNnMGVEd1VmZkVER0hYYzBkNFFpSWlJaTRxZjhldmpvYWQwNmVSZXEyMGNoc2ZmaEVld3BjbkRaMzlPYjU5djBLbThoTVNTdGM5UFAxY0xhV3k2YlhSTnlhYkxaU0gzcEpleTllckZ6eGd6d2VNajUyOThJNnRLRjduLzRRM05IS2lJaUlpSit4cStMd240OVl6R1p3Rk5aN3Iwbm0rblU3MVhZbHRpbmY5TjhKL040b0x3RUV6Q2liOE1teURGU2U4dGxzMnFHWEpvc0ZwS21UOGV4YXhjNWYvc2J1TjNzbmptVHVFbVRDRWxKYWQ1NEplQ3MzRjJLNlo2dkdyMWZSRVJFak9YWHcwZGpvOElZbUJ6dm5hNi9vclQrQndTU3FuSndPVW5wMHBIT25TS01qcVpleXVWSk5GTXVUV1l6S1MrOFFPVElrUUI0cXF0Wk8zeDRjMFVwSWlJaUluN0tyNHRDZ0FramFxZmVMejFnYkNCdFRibTNzQnJadjV2QmdUU2NjbmtDelpoTGs5WEtnSC8vMjNjemUrZUJBMnk2NXBvbW4xZEVSRVJFL0pmZkY0VmpCM1gzTGh3OC9vM0xBMVp0WVhYK21ja0dCOUp3eXVVSk5ITXVyVkZSblA3RkY3NzFnbmZld2JGdlg3T2NXMFJFUkVUOGo5OFhoU1A3SnhFYWJJT0RKVkJ6NmpjK2I1ZWNOVkJhZ0QzSXlvUVJxVVpIMDJESzVYRzBVQzQ3akJsRHpFVVhBZUJ4dWZoUncwaEZST3IxM252dmtaNmVqdHZ0TmpvVU9jS0k3cEY0bmhtTDU1bXh1SjhlUy80akkvbjdOV2xFaGZqMTFCbE4xalVxbUl3L0RzT3NhUnFrQWZ5K0tJd0lEZWFYNC9vREhpaFVid2NBSlFYZzhYREJtYjJJamdneE9wb0dVeTZQbzZWeWFUS1I5dnJydmxWSGR2YmhleG1LaU1oeHZmWFdXMHlaTW9VSkV5Ynd6RFBQOE9PUFArSjBPbzBPUzJwRnpQZ2YxdDk5eGRnWDE5RTNJWlQ1MTU1bWRFaUd5aTUya0RwN0ZXNi92U081dENhL0x3b0Jidmo1NmQ2Rm9qeGpBMmtyQ25NQXVPbWlNd3dPNU5RcGwwZHB3VnphT25VaTVmbm52U3NlRDV0KzhZdG1iME5FcEQzYXYzOC9iN3p4QnIvNjFhKzQ0SUlMbURObkRpdFhycVM2V3FOY2pPYjJ3T2E4Q2g3K3oyNG05TzJvWGpLUkJtb1hSZUdvQWQzb2tSRGxuYVV4MEs5SHF5aUQ4bElTTzRaejhWbitNM1QwRU9YeUNLMlF5OFJiYi9VdDF4UVdjdURUVDF1a0hSRVJmN0p1M1RyV3JGbHp6RTlsNWJIMzBpMHBLZUh0dDkvbWpqdnVZTnk0Y2N5Y09aT2xTNWVTbjU5dlFPUnlpTjFxcHJ6YWhkdHplSGpwamNNU0tIaDBKTTllbnVJNzVvVXJVaWljZlRZSDU0eGkwWlErZExCN2g1d2Vlc3lGZlRxeWFjWlFxcDRZemNlM0RLQlRtSzNPL3FQUEdXUXg4ZWlFbnV4NmNEalZUNDVoejBNamVIQjhkeXhIVktkbUUveCtYQktaZi9JZWsvWFFDSVlrUmRRYkU4QnZ4blJoMzZ5enFIeGl0Sy9ORTIwL0ZHTjRzTVczZkg1YU5EL2VPd1RIazJQNDZiNHpmZTBDZEFxejhmNjBmbFErTVpxZER3em5EK2Qxdy9QTVdPeldkbEV1U0QzYXhXQnJrOG5FSDY4Ync4MVBMb1Y5T3lGMXNORWhHU2QzRndCM1hENE1zOW4vL29pVnl5TzBRaTdOUVVHa3Z2UVNHYmZkQmg0UFcyKzRnYk55YzF1a0xSRVJmN0JpeFFydXV1c3VQSjVUSDNOWFVWSEIwcVZMV2JwMEtVRkJRWnh6empsRTFSUlNadTJFcXdWaWxXTlp6Q1lHZHdsbjlrVTllUEdibkRyN3prdUxKdm5SN3pIaExkQmV1Ym8zeVRGMkJqM3hBMVUxYnQ2YTBvZG5MdS9GdEVWYmZZK1pOanlCYy82eUhxdlp4SWMzOStmNUsxSzRkc0htRTU3ejVVbTlPVE1wZ2t2bnBiTXByNXd6a3lKWWZFTmZyR1lURDM2eUM0Q25MdTNGSmYwN01lWE5MYXphVTBwcWJBamxEbmU5TWZYcUZNSnpsNmR3M2tzYldMVzdsTlBpUXdGT3VQMTRiamtya1Ftdi9FU1YwODBiay92dzZ0VzlPZVBKTlFDOGZtMGFZVUVXa2gvNUhwTUozcG5hcjRuWkVIL2lmMVhEQ1Z4L3dVQ1M0aUs5dlV1QjJzTlVVUVlsQmNSSGgvRzdxMGNhSFUyaktaZTBhaTRUcDAzekxkZnMzMC9WamgwdDJwNklTRnVXblozdEt3alBPT09NT2o5MnU3M0I1L0Y0UEJRWEYyUDFWR0ZDRjNXMWhyTEhSK0Y0WWpSdlh0K0hWMWZzNDRGUGR0YlovK1FYV1pSV3VTaXBjaEliYnVPNklmSGM4YzUyc29zZEZKVFg4UFNYMlZ3NU1MYk9ZeDc0ZUJkNVpkWHNMWEV3Wi9rZUp2YUxPZUU1TzRYWnVHRm9Bcjlla3NINm5JUFV1RHlzMkZYS1E1L3M0dGFSblFHSUNyRnk1K2d1L09xdHJYeTdzNFFhbDRkTnVSWHNMcXFxTjZacXB4dVBCN3BGQlZQbWNMRjZUOWxKdHgvUC9SL3RaRjlwTlVVVlRsNzRaaStuZHc3SFlqWVJHMjdqb3I0eDNQZmhEdmFWVnBOVFVzMnNUM2MzT1NmaVA5cEZUeUZBY0pDVldUZWV3NDF6L2dVNW1aQjZCcGdDYUNDNXh3TTUzZy96OS96aUxPeEIvcHRhNWJKMWMya0tDcUxyLy8wZjJVOC9qY2Z0WnUzSWtZeFViNkdJQkxpcnJycUsrKysvdjg2MlNaTW1rWm1aZWNMSDJPMTJoZzBieHRpeFl6bnZ2UE1JRHcvbnBaODkzTUtSeWlFUk0vN0hRY2VKKzJRekN3OFAvKzBXYmNka2duWFRoeHh6WEpEbDhHZU83QktIYnptbnBKcndZRXVkb2FCSG5yTjdSKzg1MDNQTDY1d3ZvNkNTdUhBYlpoTWt4OWl4bWszOHVQZmdNZTNXRjFOV3NZUHIzOXpNM0ltOStMK2ZkZVgyZHpMNFprZkpDYmNmVDI3WjRldGVpeXVkbUV4Z001dm9GdTM5d21OYmZtV2QvUkk0L0xkeU9JN0o1dy9rcWJkWHNIRm5QaFRzaGRpdVJvZlVlb3J5b2V3QXlZblIzSDNWQ0tPamFUTGxzblZ6MldQbVRMS2ZmaHFBbWp4TjhpTWkwbEFSRVJFTUd6YU1jZVBHTVhiczJGUHFUWlRXZGVRc25QbTF4VkgzV1N2WlUrUTR3U09nZzkzcUt6VFQ0a0xaVytMQWRjU0pqanhuVG0wQm1SWVh5dmU3UzMzYmU4WFl5UzUyNFBaQS9zRWFBRkpqUTQ3cDBXdElURyt1eVdmSnV2M01tWmpNa3FsOVNYaHd4VW0zTjFSSmJRSFlKU3FJa2x6dmN0ZW80Rk02aC9pM2RqTjhGTUJtdGZDUDMxL3EvUVluWndkVVZ4a2RVdXVvcVlic2JWak1KbDZkZmduQmZ0eExlSWh5MmJxNXRJU0hFelpnZ0c4OTg1NTdXcVZkRVJGL0ZCMGR6YzkvL25PZWZ2cHBsaTFieHR5NWN4ay9mcndLUWorU1Zlemc2OHdTbnIwOGhhU29ZS3htRTRNNmh6T3VkM1NkNHg2N3VDZVJkZ3RwY2FIY2YxNDNYbDkxNGk5Tzk1Vlc4Kzc2L2J3OEtaV0JuY093bWswTTd4N0p6QXQ3OE1SL3N3RHZiU0krVEMvazVVbTlHZFE1SEt2WnhPbGR3a21Pc2RjYlUvZG9PNk9TTytBQnRoZFVZcmVaTVpsT3ZQMVViQytvWk9PK2NoNi9PSm1Pb1ZhU1kremNkMjdTcVoxRS9GcTdLZ29Cemp5dEMvZjljaFM0WGJCN00zamErUTFtUFI3STJnb3VKemRlT0poenoraHBkRVROUnJsczNWejJmZnR0My9MZVE3ZXFFQkVSbi9QUFA1Ky8vdld2ZlBiWlo4eWVQWnV4WThkaXM5bU1Ea3NhYWRMOFRiamRIamJOR0VyNTNOSDg0OW8wanE2bFZ1d3FKZU9QdzFsMXp4bDh1dVVBc3o3ZGRkSnpUbG00aFMrM2wvRHByd2RTK2NSby9qbjVOT1lzeitMNXIvZjZqcG04WURNcmQ1V3k3TGFCSEp3eml0ZXZUY051TTljYms5VmlZdDdWdlNtZk01cmZqT25LZFc5c3dlTTU4ZmJHdkI3eEVVSHNteldTeFRmMDVkV1YzbnRHMStoR2h3SEI1R25NOUZwdFhLV2pock51L3p2ck0zT2hVeGRJNm0xMFNDMW4zdzdJM1UxcTE0NzgrT3F2Q1FzSk1qcWlacVZjdGg2UDA4blhSM3k0T1d2ZlBvSVNFbG8xaGlPWkRsMkhNL2djdzJJUWtUYnV4LzhDNFBueTRXWTc1WklsUzNqODhjZVBlMDFoWStpOXpEK042QjdKaXJzSDEzdWRZbnMyZFZnQ3N5N3NRYmVaSzQwT3BmMXJnZmV5VTlYdWVnb0JRb0p0TFAzekw0bnRFT3E5SHEwZ3AvNEgrYU9pZk1qZFRYUzRuUS8vZkcyN0t3aEJ1V3hOSnF1VnpuZmU2VnZmTkdsU3E4Y2dJaUlpeHJoaVlDZmZSRGpEdTBmeTBQanV2UGE5SnA0TEZPMnlLQVRvRnQrQjl4KzloaUNyeFRza3I2aWRUWjVSVWdpN05tR3ptbm5qVDFlUzFxMlQwUkcxR09XeTlmU1lPZk53V045OFkxZ2NBS0hCdGIyV0xzMStKaUxIVWZ2ZTRNK3piWXUwSldseG9YeHoxMkFxNW83bTdSdjZzdUNIUEI3OVRMZWxDQlR0dGlnRU9IdEFOOTc0MHhYWXJCYll0UWtPdEpOdk8wb0tZTWNHckJZVGY3MzdZaWFNU0RVNm9oYW5YTFlPVzFSVW5mV0s5SFNESW9GK1BXcnZGVlZWZnZJRFJTUXcxVTVBbHB3WVhjK0JJcWR1NWU1U1RQZDhGVkJEUngvN2ZBOWRIbDVCMEwxZjAzM1dTaDc4WkJkT1hVOFlNTnAxVVFqd2k1LzE0NjBIcjhKbU1Yc25LOG5Qb2xGWDM3WUZIZzhVNXNDT243QmF6THh5NzBSK2RmRVpSa2ZWYXBUTFZtQTIwK09SUjN5ckc2KzZ5ckJRcGwxVSszcGtaMEJGbVhvTVJjVEw1WVRLZzdCM093QlhqZTFyY0VBaUl2NHZJTVpjWERHbUQwdG1UdUxhUjk2bFl1OTI3d2ZNYm1sZ3RoZ2RXc081M2JBM0F3cHlzQWRaZWZsM0U1a3lmcERSVWJVNjViTGxkYnYvZm5ZOThBQUFsVnUyNEs2cXdtekFOT3MzVFJqTU8xK21zM3p0VHRqNlE2dTNMeUp0My9BK1hmamo5V09NRGtORXhPKzErNTdDUXk0ZGRScmYvdVVtZWlSRWVhOUoyN2JXVzFENGc2cHkyUDRqRk9TUTJER2N6NSthMHFhS2lOYW1YTFlzazhXQ3lYSzR5QzVidGNxUU9HeFdDNS9Ndlk3SGJqNlBnY254aE9pNklSSEJldzFoMys2eFBEaGxMRjgvUDQwZ214OTlLU2dpMGtZRjFLZXMwMU1TK09IbFc1ajA4QksrK0xHMjl5R2hPOFIzYjVzOVRXNDM3TStDbkoyQWh4Rjl1L0wrbzllUTBESGM2TWdNcDF5MnJKNXo1ckRqM25zQjJIYnJyUXpkdk5tUU9HeFdDek1tajJMRzVGR0d0QzhpSWlJU0NBS21wL0NRbUE2aGZQNzBGRjc0elFRaVE0TWhkemRzL2g0TzVMV2Q2OU04SGlqT2h5MnJJR2NIWVhZcmo5OXlIdC85NWFZMlcwUVlRYmxzT1VuLzkzKys1WW90VzNBN0hBWkdJeUlpSWlJdEtlQ0tRZ0NUeWNTZFZ3d2ovZlhibVRBOEZhb2RzSHNUYkY3bEhZN29ObWltS2JjYml2ZkRsdFd3TXgwY2xadzd1Q2ZyLzM0YnY3OTJGQ2FUeVppNDJqRGxzb1VjRlYvVnJsM0d4Q0VpSWlJaUxTNmdobzhlcld0Y0IvNDlaekwvMjdDSCsxLzluUC85dE1kN3V3T0xGVHAxaG80SllBOEZXdklEdkFjY2xkN2VyWUs5NEt3QjRNeTB6dno1NW5HY2YyYXZGbXk3L1ZBdW0xL25PKzhrNThVWEFkaittOTh3OE5OUERZNUlSRVJFUkZwQ1FCZUZoNHdhMkkxdlhwakdwNnUyOCt3N0sxbjJReWF1dkQyUXR3ZUNRaUE2RGlJN1FraTR0OGhvS3JmTE81MTI2UUVveWdkSEJRQVdzNG14ZzN2eW15dUhjK21vMDVyZVRnQlNMcHRQcnllZjlCV0ZSY3VXNGFtcHdXU3pHUnlWaUlpSWlEUTNGWVZIR0Q4c2hmSERVc2pLTCtHNWQxYnl3Zisya0psVEJIbTd2VC9nTFNiQ09vQTlESUtDd1JZTVZodVl6ZDRKVGt4bThMaTl3d2ZkTG05dlVZM0QrMU5WQWVVbHg4eVUyVDIrQTVlY25jWnZyaGhPU3RjWUE1NTUrNk5jTnAwNU9Qandpc2VEczdnWVcyeXNjUUdKaUlpSVNJdFFVWGdjU1hFZGVQTDI4VHg1KzNnMjdzaGo4WC9UK1dMdFRqYnN5T05nNVVGdnoxQVRoQWJiR0pBY3g4OU83OG5WNS9aamNHcGlNMFV1UjFNdW02YlQ1WmRUOFA3N0FHUk9uODVwcjc5dWJFQWlJaUlpMHV4VUZOYWpmM0k4L1pQamVlUW1jTHM5Yk5pUnh6ZnJkN00xcTRDcy9GS3k4a3NvS0ttZ3dsRkRwY05KVmJXVFlKdUZVTHVOa0dBYm5UcUUwalUya3FTNFNIcDNqV0hVd080TVRrbkFZZ25JT1g0TXBWeWV1clI1OHlqNDRBUHdlTWliUDUrMHYvKzl6ajBNUlVSRVJNVC9xU2c4QldhemlkTlRFamc5SmNIb1VLU0psTXVHc1hic2lDVWtCRmVGOTFwSmQwVUZsb2dJZzZNU0VSRVJrZWJVZnJzNFJLUlpoQThkNmx2T2V1b3BBeU1SRVJFUmtaYWdvbEJFVGlyMXIzLzFMZStlT1JNOEhnT2pFUkVSRVpIbXB1R2pJbkpTWVgzN1lyYmJjVmRWQWVBcUw4Y1NIdDdpN1RxZExoWXMyOEM4ajlheVBqT1g4cXFhRm05VFJQeERhTENOZmoxaW1YYlJHZHcwWVRBMnE2NTFGaEZwQ3ZVVWlraTk3RDE3K3BiM3ZmSktpN2ZuZExxWU5ITUowK2I4aSsvU3MxUVFpa2dkRlk0YVZtL040YmFuUCtMQys5Nmd4dWt5T2lRUkViK21ua0lScWRkcHI3L08yaEVqd09NaDg5NTc2ZkxiMzdib0xLUUxsbTNnL1crMmdEMFVrdEs4OTVLMDJscXNQUkh4TXk0blZKVkRkZ2JMMSs3a3FjVXJtREY1bE5GUkhWZG9zSTBLUjQwM1pvcytkb25JVVZ4T0FPeEJ4cjQvcUtkUVJPb1ZNV3pZNFp2WmV6elU1T1cxYUh2elBscnJYVWhLZy9Bb0ZZUWlVcGZGQ21FZHZPOFJ3S0xsUHhrYzBJbjE2eEhyWGFncU56WVFFV21icXIyWDV5UW5SaHNhaG9wQ0VXbVFzRUdEZk12Wnp6elRvbTJ0ejh6MUx0akRXclFkRWZGendTRUFaR1FYR2h6SWlVMjc2QXp2UW5ZR1ZKVDVlZ1ZFSk1DNW5GQjVFUFp1QitDcXNYME5EVWZqR0VTa1FmcSs4UWJmOSs0TkhnOVpUejVKenovL0daT3RaWHJ3Zk5jUXFvZFFSRTZtZGpobVpYWGJMYlJ1bWpDWWQ3NU1aL25hbmJEMUI2UERFWkUyYUhpZkx2engrakdHeHFDZVFoRnBFSHRLQ3BhUUVOKzZJenZid0doRVJQeUR6V3JoazduWDhkak41ekV3T1o0UWc2OGJFcEcyd1I1a3BXLzNXQjZjTXBhdm41OUdrTTNZV1pUMXppUWlEUloxL3ZrVS91dGZBT3k0OTE3NnZ2dXV3UkdKaUxSOU5xdUZHWk5IdGRuSmNFUkUxRk1vSWcxMjJ2ejVtTXpldDQzOTc3MkhxNnpNNEloRVJFUkVwS2xVRklwSWcxazdkTUFhRmVWYkwxcSszTUJvUkVSRVJLUTVxQ2dVa1ZQUzY1bG53R1FDWU5NdmY0bkhwWnRHaTRpSWlQZ3pGWVVpY2tyaXAwekIycUVEQUo2cUtzclQwdzJPU0VSRVJFU2FRa1doaUp5eWhHblRmTXViSmswQ2o4ZkFhRVJFUkVTa0tWUVVpc2dwNi9YVVU1aHJiMDlSdVhVcmxSa1pCa2NrSWlJaUlvMmxvbEJFR2lYbW9vdDh5ejlkY2dtNDNRWkdJeUlpSWlLTnBhSlFSQnFseitMRmRYb0xTNzc3enVDSVJFUkVSS1F4VkJTS1NLT1l6R1ppcjduR3Q3NWgvSGpjVlZVR1JpUWlJaUlpamFHaVVFUWE3YlRYWHNNYUhRMkF1NktDcktlZU1qZ2lFUkVSRVRsVktncEZwRW5TWG5zTms5bjdWckxyVDMraWZNTUdneU1TRVJFUmtWT2hvbEJFbXFUVFpaY1JkdnJwdnZWMVk4YmdPbmpRd0loRVJFUkU1RlNvS0JTUkpodThjaVcybUJnQW5DVWxiTHowVWp3MU5RWkhKU0lpSWlJTm9hSlFSSnJNYkxQUjc3MzNNTmxzQUJSLzhRV1o5OTZMeCtrME9ESVJFUkVScVkrS1FoRnBGaDNHaktIbjdObVlMQllBOWo3L1BGdHV2QkczdzJGd1pDSWlJaUp5TWlvS1JhVFpKRTJmVHVJdHQ0REpCRUQrRzIrUWZ2bmxPSXVLREk1TVJFUkVSRTVFUmFHSU5LdlV2LzZWeEYvOUNtcG5KRDN3eVNlczdOR0Q0cSsrTWppeXdIVnh2eGc4ejR6bDdyRmQ2MndmMFQwU3p6TmpDUSsydEZqYlhhT0N5ZmpqTU15bUV4L1RrbkY4Y3VzQXBwK2I1R3ZqdTk4T1B1R3hQOTQ3Qk04elk3RmJHLzlmNDZGMkduS08xbmo5UlVSRUdrSkZvWWcwdTk2dnZFSzNHVE13V2EwQXVFcExXZit6bjVGK3hSV1VwNmNiSEYzZ21UbzBuc3lDU3FZT2kyLzF0ck9MSGFUT1hvWGI0MTFQalExaDJ4K0dOYW53YXFqVTJCQkdKM2RnM3NwOXZtMERPNGN4SkNuaW1HUEg5b29pcFZOSWk4Y2tJaUxTRnFrb0ZKRVcwWFAyYlBvdlhZb3RMczYzcmVEOTkvbWhmMy9XbjNjZWhVdVhVbE5ZYUdDRWdhRmpxSldKL1R0eHg3dmJHWkFZenVsZHdnMk5KeWJVUm1wczZ4UmZkNDN1d3B0cjhpbXFPRHpoMFpmYmk3bHJkSmRqanYzdDJDNThzNk9rVmVJU0VSRnBhNnhHQnlBaTdWZkhDeTlreE83ZGJMcm1HZzU4L0xIdk5oWEZ5NWRUdkh3NUFQYWVQWWsrN3p3aXp6NGJXMHdNbHBBUU9sWWY1RUNRc2NWTGUzSHRrSGcyNTVYejZaWURmSkZSeE5SaENkejkvdmJqSHRzcHpNYXJWL2ZtNTMwNmtsdGF6YXNyOWpIN29wNkVUUCtHS3FlYklJdUpCOGYzNExvejQrZ2NHVXh1V1RYelZ1NWo5ckk5dU53ZVJuU1BaTVhkZzVtMmFDdFBYSkxNRzJ2eWVXdHRQaXZ1SGt6RWpQOXgwT0ZpeGQzZTRadVZUNHdHd0hUUDRXSEZJM3RFTW1kaU1uMFR3dGkrdjVLYjN0ckt5dDJsdnZQZXVHZ3JqMTNjRTQ4SHJuOXpDd01Udy9qVEJkMnBjYm01ZWZFMlBrdy8vQ1ZEUkxDRkc0WW1NUEs1SCtzOHg1ZSszY2U3Ti9abCt0Sk05aC8wL2o3MjZHaG5RcCtPWFBmR0ZpN3MwOUYzYkgzUEY3eEY5NnRYcDNGaG40N2tINnhtM3NyY091M1pyV2FldUNTWmE0ZkVFMncxOFdGNkliOStPNE9TS3MzTTJ4TGNiamR1dHh1UHgrUDd0N3E2bXVycWFsd3VGOVhWMWRUVTFPQjBPdXY4VzFOVGc4dmxvcWFtaHUrKyt3NEFqOGRqOExNUkVXazlLZ3BGcEVXWjdYYjZmL0FCbGR1M2szbnZ2Uno0NUJNODFkVysvVlU3ZDdMdjFWZlo5K3Fydm0wamUwL2tvOFF6akFpMzNaazZOSjRGcS9NQStPZnFQSjY2dEJmVGwyWlM0enIyQSsvcjE2WVJGbVFoK1pIdk1abmduYW45NnV4L2VWSnZ6a3lLNE5KNTZXektLK2ZNcEFnVzM5QVhxOW5FZzUvczhoMTNYbG8weVk5K2p3a1RmZUpENjV6anJHZC9aTVhkZzMyRjVwSHVHTldGaTEvZFNFV05pd1dUVCtPVnEzc3pjTzRQdnYzOUU4TkluYjJLdjF5WnlzTHIrL0QraGdLNnoxckpVNWYyNHVuTGV0VXBDcWNPUytDSHJETFNjOHZydFBGVlpqRmI4aXU0ZVVRaWYvNThEd0IzanU3Q3Z6WVdrbDFjZDZiY2hqemYxNjg5alloZ0M3MGUvUjZBdDIvb1crY2NyMXpkbStRWU80T2UrSUdxR2pkdlRlbkRNNWYzWXRxaXJjZTgvdElVYm9ZTUdkS3NaOXk0Y1dPem5rOUVwQzNUOEZFUmFSVWhLU24wLytBRHpzck5wZGZjdVVRTUg0NDVPUGk0eDVyUU4vVE5vWDlpR0lPN1JyQndiVDRBNzIwb0lEVEl6RVY5WTQ0NU5qYmN4a1Y5WTdqdnd4M3NLNjBtcDZTYVdaL3U5dTN2RkdiamhxRUovSHBKQnV0ekRsTGo4ckJpVnlrUGZiS0xXMGQycm5PdUo3L0lvclRLZGNxOVlkT1hackszeEVGUmhaUG52OTVMLzRRd0xFZk1VUFBpTjNzNTZIQ3g0SWM4NHNKdFBMNThEd2NkTHQ1YW0wOUtweENzdGNlYVRONUM3L212OXg2M25lZSsyc3R0WjNmR2FqWVJGbVRocHVFSlBQZDFkcDFqR3ZKODQ4SnRUT3dYdy9TbDN0ZHNYMmsxank3YlUrYzF2VzVJUEhlOHM1M3NZZ2NGNVRVOC9XVTJWdzZNUGFYWFJSckMrM0hteU40OWo4ZHozTjQrazhuayt6R2J6WmpOWml3V2krOWZVKzNzeWVIaEdxMGdJb0ZEUFlVaTBxcHMwZEYwblQ2ZHJ0T240Nm1wb1dUbFNnNys4QU1WVzdaUVUxaUkyK0ZnLys1SW84TnNGNllPUzhBRWJMNS9xRytiM1dwbTZyQjRQdmlwb002eDNhTHRBR3pMci9SdEs2NDhYTlIxNzJqSFpPS1lucmVNZ2tyaXdtMTFaaGZOTEt5a01YSktEL2NnbDFhNU1KbkFkc1NKQzhxOXd6MFBPbHdBNU5ZZVgxbmo3WEcwbWswNDNSN0dwM1VreUdMaXcvUzZ6L0dRaFd2emVYeGlNcGNONkVSY3VJM3RCWlY4dDlNN1RQVlVubTlTN1d1V3NmL3c4eTA1NGpYckZ1MDl4N3JweC9aZ0JWbE9NaDJyTk1ySEgzK00xV3JGWnJOaHM5bDh5NmRxeVpJbFBQNzQ0L1RzMmJNRm9oUVJhWnRVRklxSVlVdzJHMUdqUnhNMWVuU2Q3U3QvOXJBeEFiVWpWck9KeVVQaXVPZUQ3ZnhyNCtGaGxXZjFpR1QrdGFjUkcxNzN3L0toWXFaTFZCQWx1ZDdscmxHSGUzSnpTcnhESzlQaVF2bCtkNmx2ZTY4WU85bkZEdC9zb2tDZFpTUGNOYm9MZi9sZnpnbmpjRGpkdlB4ZERqZWZsVWhDUkJCUC9EZnJtR01hOG56cmU4M3l5N3hGYS9kWks5bFRWSGRvcWpTLytQalduMTFYUktTOTBQQlJFWkYyNk9kOU9oSVRhbVArNmp4MkhhankvU3hadDUvaVNpZVRoOVQ5QUwyOW9KS04rOHA1L09Ka09vWmFTWTZ4YzkrNVNiNzkrMHFyZVhmOWZsNmVsTXJBem1GWXpTYUdkNDlrNW9VOWpsdFVuVWhSYlNGMWRuSUhPb1kyLy9lU0taMUNHTk9yN20wb2p1ZWxiM01ZMjZzRGNSRTIzdjR4LzVqOURYbSsyd3NxMlpSYjRYdk5lc2JZbVg3RWE1WlY3T0RyekJLZXZUeUZwS2hnckdZVGd6cUhNNjUzZFBNK2FSRVJrU1pTVVNnaTBnNU5IUnJQNTl1SzZnd0JCWEM2UFN4WnYvKzQ5eXljTkg4VDhSRkI3SnMxa3NVMzlPWFYyc0txcHJiTGJjckNMWHk1dllSUGZ6MlF5aWRHODgvSnB6Rm5lZFlKcjkwN25xMzVGYnl5WWg4ZjNkeWZ6ZmNQYThJelBMNDdhMjlEY2ZUelB0cSswbXJlV1YvQTM3N05vZm80ays1QXc1N3ZwUG1iU0l3TUluZldTSmJjMEpkWFZ1VFVPY2VrK1p0d3V6MXNtakdVOHJtaitjZTFhV2pncUlpSXREVW1qK1pjRnBFMnhuUm8rT2pnY3d5Tkk5Qk5IWmJBckF0NzBHM21TcU5EYVpEd1lBdlpENC9nN09mV0hYTXRvTFJqUC80WEFNK1hEemZMNlE1ZFUzalZWVmR4Ly8zM044czV3QnFvWGdBQUN3aEpSRUZVUlVUYU9sMVRLQ0lpQUZ3eHNCUHI5aDVrVDVHRElVa1JQRFMrTzY5OW4xdi9BOXVJZ3c0WFVmZC9hM1FZSWlJaWZrZEZvWWlJQU41SlZWNjRJcFhZY0J2N1NxdVp2enFYUnovYlhmOERSVVJFeEsrcEtCUVJFUUFlKzN3UGozMitwLzREUlVSRXBGM1JSRE1pSWlJaUlpSUJURVdoL0g5Nzl4NWpaWjNmY2Z4em1EUE1EQmQxVkZaQkVSd3VDbmdwMEtxc0NocHBUTDBzcFpxbFVUUXV4cmFSWnJ1MWFtek5ibmRSaTNkZDdXYWoxVDhhM2JvR2QwMWE2OW9xcllHa3JLdmlyVklSbGFLZ3FMQmNaSzdNY1BySHNDaXU0RUE2bk1IbjlVcEluakJubnQvM3dHUXk3L2s5NXprQUFFQ0JpVUlBQUlBQ0U0VUFBQUFGSmdvQkFBQUt6TjFIQVFCNlVXZG5WeDU2K3RVODhNVFN2UEwyMmpTM2JhMzJTRUNWRGFpcnpZU1JRekxuM0VtNS9KeUpxUzNYVkhVZVVRZ0EwRXM2Tzd2eXpSOHN5T09MMzZqMktFQWYwdEsrTmM4dmZ6L1BMMzgvanozN2VuNXg2K3lxaHFFb0JBRG9KUTg5L1dwM0VOWVBTSVlmazlRUFRNcTExUjRMcUxhdXpxU3RPVm05SWd1WHJzd2RqeTdKZFJlZlZyVnh2S1lRQUtDWFBQREUwdTZENGNja2d3NFNoRUMzbW5JeThNRHU3dzFKSGxuNFdsWEhFWVVBQUwza2xiZlhkaC9VRDZ6dUlFRGZWTmVRSkZteGVuMVZ4eENGQUFDOVpNZE5aZXdRQWwra3B2dlZmSzBkblZVZFF4UUNBQUFVbUNnRUFBQW9NRkVJQUFCUVlLSVFBQUNnd0VRaEFBQkFnWWxDb004WlVMZjlMbjFkMWIwVEY5REhiZjhlVWQrL1hPVkJBUFp2b2hEb2N5YU1ITko5ME5aYzNVR0F2cTJqTFVuU05MU3h5b01BN045RUlkRG56RGwzVXZmQjZoVkp5eWQyRElHZGRYVW1yVnVTTlc4bFNTNmNOcjdLQXdIczMxeHZBZlE1bDU4ek1ZODkrM29XTGwyWkxIK2gydU1BZmRqSjQ0N0k5WmRNcmZZWUFQczFPNFZBbjFOYnJza3ZicDJkK1ZkTXp3bE5oNlhCNjRXQXo2anZYODc0RVVQeXZVdW5aZEU5YzlLL3RxYmFJd0hzMS95a0JmUkp0ZVdhWEhmeGFibnU0dE9xUFFvQXdGZWFuVUlBQUlBQ0U0VUFBQUFGSmdvQkFBQUtUQlFDQUFBVW1DZ0VBQUFvTUZFSUFBQlFZS0lRQUFDZ3dFUWhBQUJBZ1lsQ0FJQWVXTDE2ZGJWSFlBLzByeW5sNmpPSDUrVnJKcWZsMXRQVGZ2dlV2UGszSjJYU2tZT3FQZG91blRMaWdGVHVtcFpCZFRYVkhvV0NLVmQ3QUFDQS9jRlZWMTJWdFd2WFpzU0lFWms3ZDI1T09lV1Vhby9FTGd6bzN5Ly8vbWNucEYrcGxMLzQrZHQ1YnRYbTFOYVVjc3JJQTdLbHZhdmE0L1U1WTRZMDVGK3ZPRDRuM1BwQzJqcTNWWHNjcWtBVUFnRDBVSE56YzVZdFc1YTVjK2VtdnI0K3c0WU55NVZYWHBrenpqZ2pwVktwMnVPeDNkK2QyNVNHMnBwOC9ZY3ZwWDE3NUxSMUprOHYzMURseVhhdmtxUnJXeVdWeXI1ZDk1QUJ0Umt6cEdIZkxrcWY0dkpSQUlDOTBOYldsbmZlZVNkWFgzMTFwazJibG9zdXVpaFBQZlZVdXJyc1JGVlRiVTBwbDU5OGVPYjkyNm9kUWZoRnpocmJtSmV1bnB5TzI2ZG01WGRQenRuSEhwemswMHM0THp2cDhId3diMHJlLzhHVW5EVzJNWDg1N2Npc3YrblVySjAzSmVkUE9HVEhlZXJML1hMdkg0M08rcHRPelpaYlRzc2psNDdMZ2ZYbG5jNzFyWk1PejdvYnY1NjdaNDdlN2RyUHJkcWM4bDh0U25OSDk5ZlF0NmNla1EvbVRVbnJiYWZ2K056UCs4MGF2MzlNOXpuYmI1K2ExNjc5M1V3ZVByaEhNeWJKa3U5TVRKSzAzblo2S25kTjIrTi9jL1ovZGdvQkFEN25tV2VlU1V0THkwNS85K0dISCs3eThjM056Vm0rZkhtdXYvNzYzSERERFJrMmJGaG16WnFWVWlxcHhBN2l2alJtU0VNRzFkWGt1VldiZC91NEErcHFjc1dqYithL1Ayak8vUE9Pem84dkhKT21HNS9iOGZIamhnN01tSnQrbFI5ZE1DYi9kTW00UFA3cXVveVk5OHZjTVdOVTd2ekRVZm1YMTljblNlNmZOVFpOaDlUbnhOdGVTTnZXYmZucHBlTnkxOHhSbWZQSThoM25tbjVNWTVwdWZDNmw3VjhMWDdaMmtvdzZ0Q0UvbkRrNjAzLzhhbjYxYW5PT1BXekFicC9QbjB3Wm1uUHVmeTF0bmR2eThNWGo4Zyt6eG1iUzdTLzJhTVlwZDcrVUpkK1ptSVpyRnJ0OHRLRHNGQUlBYkZkYlc1c2syYmh4WTU1ODhzbWQvbXpac3FWSDUvak5EdUw4K2ZNenN2V0YxRzVyN2MyUitaeTZtdTRmYjdkdTIvMDFtSSsvdGk3TFBtek9oS0VEczZtdEswY2ZVcC9hbWs4RC91OFhyOG1XOXE0ODlNS0grZHFnMnR5ODhOMXNhZS9LVDVkK2xOR0hOcVRjcjVRaGcyb3plL0pobWZ2WVcxbTlzVDNybXJmbXptZFg1NElUaHV5MDF1My84VjQydDNWbFUxdG5qOVpPa283T2JhbFVrcU1PcXNzbjdWMTUvdDFQZHZ0OC92cUpsZmxnYzBjMnRIVG0zc1ZyOGp2REJxVm1EMmFrMk93VUFnQnNkOTU1NTZWU3FhU3pzL08zUHZiZ2d3L200NDgvL3RKelRKbzBLYk5uejg3RWlSTno0RGZ1N0kweDJZMVZHOXBTcVNUSER4MllaOS9hdU12SHpUL3Y2TXc1ZVdpVy9PK210Rzd0M2gycitjenJRdGMxYjAyU0hUZW1XYnU1STBsMlBMYmNyNVNqR3V0VEtpVXZYelA1dDg3Zi96T1I5L2I2blg4eHNLdTF0K2JUa0gxdlkzc3UrY24vNU5ielIrV3FNNDdNbFkrdHlPSjNOdTN5K2F6OXBHUEg4Y2JXenBSS1NXMFBadXpvMnNjdllLUlBFb1VBQU51VnkrWE1uRG56Q3orMllNR0NMNHpDVXFtVTZkT25aOGFNR1RudXVPTXllUERnTC9oczlwVmZ0M1RtNlRjMzVKb3poKzh5Q2tjZDJwRHJ6am9xRTI1NVBzdld0dVRzWXcvT0gwLzgyaDZ2OWRIMkVCc3g3NWQ1ZDBQN0xoLzMyVTNMUFZuN0p5OStsQVV2ZjV4YnptL0tnc3ZHNS9EdkxlbTFHU2sybDQ4Q0FPeWhtcHFhekpneEkvZmRkMThXTFZxVW0yKytPVk9tVEJHRWZjU2YvMnhGVGhveE9JOWROajdIRHgyWWNyOVNHZ2VVTS9QNFF6UGg4SUdwN2RlOWl6ZWlzVDZOQThyNTl1bEg3TlU2NzIxc3o2SzNOK1h1bWFNei9LQzZsUHVWY3VLd1FUbHJiT011UDZlbmE0OW9yTTlwVFFlbWt1U3RkYTJwcisyWHZibkJiVTltM05EYXZUTithdE9CT1hpQVBhTWk4cjhPQU5BRGRYVjFtVGx6WnFaUG41NFRUend4RFExdTRkOVhyZmk0TlpQdmVERi9lL2JJUFBXbkorU3d3YlZwN3RpV1Y5N2ZraXNlZlRQTFAyckpQWXZXNUdmZm1wQTFtOXB6NytJMU9XZjh3WHUxMWpmL2NWbCtkTUhvTEx2dTk5Sy8zQyt2cjIzT3RmLzh6aTRmLzBZUDF5N1hsUExBckxGcE9xUWhLMy9kbHRrUHY3SFhiMVh4WlRNdS82Z2w5eS81SUU5Y2NWdzJ0M1hsc08vKzE5NHR4SDZyVktuczYzZENBUURZLzFRcWxUMStMOExTR2QvdlBwaDQ1di8vUU1CWHcwdi9tU1NwUFB2OXFvM2c4bEVBZ0I3dzV2VEFWNVVvQkFBQUtEQlJDQUFBVUdDaUVBQUFvTUJFSVFBQVFJR0pRZ0FBZ0FJVGhRQUFBQVVtQ2dFQUFBcE1GQUlBQUJTWUtBUUFBQ2d3VVFnQUFGQmdvaEFBQUtEQVJDRUFBRUNCaVVJQUFJQUNFNFVBQUFBRkpnb0JBQUFLVEJRQ0FBQVVtQ2dFQUFBb01GRUlBTkJMQnRUVmRoOTBkVlozRUtCdjJ2NjlvYjUvdWFwamlFSUFnRjR5WWVTUTdvTzI1dW9PQXZSTkhXMUprcWFoalZVZFF4UUNBUFNTT2VkTzZqNVl2U0pwK2NTT0lkQ3Rxek5wM1pLc2VTdEpjdUcwOFZVZHAxU3BWQ3BWblFBQTRDdHFhMmRYL3VEYWg3Tnc2Y3BxandMMFVTZVBPeUtMN3BtVC9yVTFWWnRCRkFJQTlLS3RuVjI1NDlFbGVXVGhhMW14ZW4xYU8rd1dRdEhWOXkrbmFXaGpMcHcyUHRkZk1yV3FRWmlJUWdBQWdFTHpta0lBQUlBQ0U0VUFBQUFGSmdvQkFBQUtUQlFDQUFBVW1DZ0VBQUFvTUZFSUFBQlFZS0lRQUFDZ3dFUWhBQUJBZ1lsQ0FBQ0FBaE9GQUFBQUJTWUtBUUFBQ2t3VUFnQUFGSmdvQkFBQUtEQlJDQUFBVUdDaUVBQUFvTUJFSVFBQVFJR0pRZ0FBZ0FJVGhRQUFBQVVtQ2dFQUFBcE1GQUlBQUJTWUtBUUFBQ2d3VVFnQUFGQmdvaEFBQUtEQVJDRUFBRUNCaVVJQUFJQUNFNFVBQUFBRkpnb0JBQUFLVEJRQ0FBQVVtQ2dFQUFBb01GRUlBQUJRWVA4SFFpV0xnTWFudnZjQUFBQUFTVVZPUks1Q1lJST0iLAoJIlRoZW1lIiA6ICIiLAoJIlR5cGUiIDogImZsb3ciLAoJIlZlcnNpb24iIDogIiIKfQo="/>
    </extobj>
    <extobj name="ECB019B1-382A-4266-B25C-5B523AA43C14-2">
      <extobjdata type="ECB019B1-382A-4266-B25C-5B523AA43C14" data="ewoJIkZpbGVJZCIgOiAiMjEzNTkzNjgzMjQyIiwKCSJHcm91cElkIiA6ICIxNDE4Njc1OTEzIiwKCSJJbWFnZSIgOiAiaVZCT1J3MEtHZ29BQUFBTlNVaEVVZ0FBQTRVQUFBRTdDQVlBQUFCcWp5U01BQUFBQ1hCSVdYTUFBQXNUQUFBTEV3RUFtcHdZQUFBZ0FFbEVRVlI0bk96ZGQzeFY5ZjNIOGRkZHljMGtJV1FCWVlTRXlCYVJJVEtxcUZRVWQ5R0tJbUxWdWxyOVZTeTJkWUJTQmZkb3JVcXRGQVVSVjlGcUZiR09LZ2lDZ0lRVndrb0lTVWpJSXVNbWQveit1T0ZDV0FsWkp6ZjMvWHc4OHVDc2U3NmZlei9KNVg3dTkzdSt4K1R4ZUR5SWlJaUlpSWhJUURJYkhZQ0lpSWlJaUlnWVIwV2hpSWlJaUloSUFGTlJLQ0lpSWlJaUVzQlVGSXFJaUlpSWlBUXdGWVVpSWlJaUlpSUJURVdoaUlpSWlJaElBRk5SS0NJaUlpSWlFc0JVRklxSWlJaUlpQVF3RllVaUlpSWlJaUlCVEVXaGlJaUlpSWhJQUZOUktDSWlJaUlpRXNCVUZJcUlpSWlJaUFRd0ZZVWlJaUlpSWlJQlRFV2hpSWlJaUloSUFGTlJLQ0lpSWlJaUVzQlVGSXFJaUlpSWlBUXdGWVVpSWlJaUlpSUJURVdoaUlpSWlJaElBRk5SS0NJaUlpSWlFc0JVRklxSWlJaUlpQVF3RllVaUlpSWlJaUlCVEVXaGlJaUlpSWhJQUZOUktDSWlJaUlpRXNCVUZJcUlpSWlJaUFRd0ZZVWlJaUlpSWlJQlRFV2hpSWlJaUloSUFGTlJLQ0lpSWlJaUVzQlVGSXFJaUlpSWlBUXdGWVVpSWlJaUlpSUJURVdoaUlpSWlJaElBRk5SS0NJaUlpSWlFc0JVRklxSWlJaUlpQVF3RllVaUlpSWlJaUlCVEVXaGlJaUlpSWhJQUZOUktDSWlJaUlpRXNCVUZJcUlpSWlJaUFRd0ZZVWlJaUlpSWlJQlRFV2hpSWlJaUloSUFGTlJLQ0lpSWlJaUVzQlVGSXFJaUlpSWlBUXdGWVVpSWlJaUlpSUJURVdoaUlpSWlJaElBRk5SS0NJaUlpSWlFc0JVRklxSWlJaUlpQVF3RllVaUlpSWlJaUlCVEVXaGlJaUlpSWhJQUxNYUhZQ0l5UEU0blM0V0xOdkF2SS9Xc2o0emwvS3FHcU5ERXBFMklEVFlScjhlc1V5NzZBeHVtakFZbTlWaWRFZ2lJbjdQNVBGNFBFWUhJU0p5SktmVHhhU1pTM2ovbXkxR2h5SWliZGk0TTNyeXlkenJWQmlLaURTUmVncEZwTTFac0d5RHR5QzBoMEpTR3RqRHdHb3pPaXdSYVF0Y1RxZ3FoK3dNbHEvZHlWT0xWekJqOGlpam94SVI4V3U2cGxCRTJweDVINjMxTGlTbFFYaVVDa0lST2N4aWhiQU8zdmNIWU5IeW53d09TRVRFLzZrb0ZKRTJaMzFtcm5mQkhtWnNJQ0xTZGdXSEFKQ1JYV2h3SUNJaS9rOUZvWWkwT2I1SlpkUkRLQ0luWXZGZUFWTlo3VFE0RUJFUi82ZWlVRVJFUkVSRUpJQ3BLQlFSRVJFUkVRbGdLZ3BGUkVSRVJFUUNtSXBDRVJFUkVSR1JBS2FpVUVSRVJFUkVKSUNwS0JRUkVSRVJFUWxnS2dwRlJFUkVSRVFDbUlwQ0VSRVJFUkdSQUthaVVFUkVSRVJFSklDcEtCUVJFUkVSRVFsZ0tncEZSRVJFUkVRQ21JcENFUkVSRVJHUkFLYWlVRVJFUkVSRUpJQ3BLQlFSRVJFUkVRbGdLZ3BGUkVSRVJFUUNtSXBDRVJFUkVSR1JBS2FpVUVSRVJFUkVKSUNwS0JRUkVSRVJFUWxnS2dwRlJFUkVSRVFDbUlwQ0VSRnBOa2xSd1N5WWZCcjVqNHpFOWZSWWloODdtNWsvNzlIaTdYYU5DaWJqajhNd20xcThLUkVSa1hiSGFuUUFJaUxTUHRnc0pyNjY4M1RlLzZtQWdYTi9vTENpaHBST0lmVHNhRy94dHJPTEhhVE9YdFhpN1lpSWlMUkhLZ3BGUktSWjlFc0lvMmVNbmJsZlpKRlhWZzNBNXJ3S051ZFZHQnlaaUlpSW5JeUdqNHBJbTFCVFdFakYxcTBjWExlT1RvNHlvOE9SUnRoZFZFVkZ0WnZITCs1SmVMRGxtUDBqdWtmaWVXWXNGL2JweUtZWlE2bDZZalFmM3pLQVRtRTIzekYycTVrWHJraWhjUGJaSEp3emlrVlQrdERCZnZqN1M3TUpmajh1aWN3L0RhZjZ5VEZrUFRTQ0lVa1J2bk1mYXJlKzgveG1UQmYyelRxTHlpZEc4K3psS1MzNHFvaUlpTFI5NmlrVWtWYm5jVG9wL2U0N2lqNy9uTExWcXluNzRRZHFDZ3A4K3kvck5wcDVQYzgxTUVKcGpLSUtKNVBtYjJMK3RXbGMxRGVHWjcvSzV2bHY5bkxRNGFwejNMVGhDWnp6bC9WWXpTWSt2TGsvejErUndyVUxOZ1B3eXRXOVNZNnhNK2lKSDZpcWNmUFdsRDQ4YzNrdnBpM2FDc0JUbC9iaWt2NmRtUExtRmxidEtTVTFOb1J5aDV2RXlLQTZiWnpzUEwwNmhmRGM1U21jOTlJR1Z1MHU1YlQ0ME5aNWdVUkVSTm9vOVJTS1NLdXAzTEdEekh2dVlVVmlJdXZHam1YM0k0OXc0RC8vcVZNUUFyaE5taTNFWC8xN1V5RXBzMWZ4MHJjNVREODNpVTB6aGpLb2MzaWRZeDc0ZUJkNVpkWHNMWEV3Wi9rZUp2YUxBU0EyM01aMVErSzU0NTN0WkJjN0tDaXY0ZWt2czdseVlDd0FVU0ZXN2h6ZGhWKzl0WlZ2ZDVaUTQvS3dLYmVDM1VWVmRjNWYzM21xblc0OEh1Z1dGVXladzhYcVBlcVpGaEdSd0thZVFoRnBjVlY3OXJENzRZZkpuVDhmM083akhtT0ppTUFhSFkwbExJd0NaMFFyUnlqTnFialN5VVAvMmNWelgyZXorSWErTEpyU2g3NlByL2J0enk1eCtKWnpTcW9KRDdaZ01adm9GbTNIWklKMTA0Y2NjODRnaTRua0dEdFdzNGtmOXg0OGFmdjFuU2VyMk1IMWIyNW03c1JlL04vUHVuTDdPeGw4czZPa0NjOVlSRVRFdjZrb0ZKRVc0M0c3eWYzNzM4bTg1eDVjNWVWMTlnVjM3VXJIQ1JPSUhqZU9pR0hEc1BmbzRkdTM5R2NQdDI2ZzBpSU9WRGg1N1BNOWZIN2JvRHEzaXVoZ3QvcUdsS2JGaGJLM3hJSEw3U0cvZG5LYTdyTldzcWZJY2N6NThnL1dBSkFhRzNMUzNyMzZ6Z1B3NXBwOGxxemJ6NXlKeVN5WjJwZUVCMWMwNmptS2lJaTBCeG8rS2lJdHdsVmFTdnBsbDdIdGxsc09GNFFtRTFIanhqSG9peThZa1pWRjc1ZGZKbmJTcERvRm9maXZnWjNEZUhCOGQxSmpRN0NhVFNSRUJISHpXWWtzenlqQzdUbDgzR01YOXlUU2JpRXRMcFQ3eit2RzY2dnlBTWdxZHZCMVpnblBYcDVDVWxRd1ZyT0pRWjNER2RjN0d2RGVkdUxEOUVKZW50U2JRWjNEc1pwTm5ONGxuT1NZdXJlOHFPODgzYVB0akVydWdBZllYbENKM1daR0k1WkZSQ1NRcWFkUVJKcGQxWjQ5Ykp3NGtmSU5HM3piUXZ2MUkrMlZWNGdjT2RMQXlLUWxGVlU0R2RzcmlydkhkQ1hTYmlHdnJJYVBOaFZ5NTd2YjZ4eTNZbGNwR1g4Y2p0MXE1czAxZWN6NmRKZHYzNlQ1bS9qTGxTbHNtakdVSUt1WjlOeHk3bHU2dzdkLzhvTE56Sm1ZekxMYkJoSnB0N0FsdjhJM1NjMlJUblllcThYRXZLdDdreHdUd3M0RFZWejN4aFk4bm1OT0lTSWlFakJNSG8vK0t4U1I1dVBJeW1MZHFGRlU3ZG5qM1dDeGtQUzczOUZ6OW14TTFvWjlEMlU2Tkh4MDhEa3RFNlFZWWtUM1NGYmNQWmlJR2Y4N1prWlNrVWI1OGI4QWVMNTgyTmc0UkVUOG5Ib0tSYVRaVk9mbXNuN2NPRjlCYUE0TkplM3ZmeWZ1bW1zTWpreEVSRVJFVGtSRm9ZZzBDM2RWRlJzdnZaVEtqQXpBTzV2b2dJOCtvc09ZTVFaSEppSWlJaUlubzZKUVJKcEY1dDEzVTdacUZRQm11NTIraXhlcklKUTZWdTR1eFhUUFYwYUhJU0lpSWtmUjdLTWkwbVQ1aXhhUjgvTEwzaFdUaWRTWFhxTGpoUmNhRzVTSWlJaUlOSWlLUWhGcEVzZStmV1RjZnJ0dnZmTXR0NUF3ZGFweEFZbUlpSWpJS1ZGUktDSk5rbkg3N1RpTGl3RUk2OStmbEJkZk5EZ2lFUkVSRVRrVktncEZwTkVPL09jL0ZIN3dBUUFtbTQzZXI3M1c0TnRPaUlpSWlFamJvS0pRUkJyRjdYQ3cvYmUvOWExM3Z2MTJJb2NPTlRBaUVSRVJFV2tNRllVaTBpaTVyNzFHNWJadEFOamk0dWo1NktNR1J5UWlJaUlpamFHaVVFUk9tYnVpZ2wwelovcld1ei93QUpid2NBTWpFaEVSRVpIR1VsRW9JcWRzMzJ1dlVaT1hCNEM5WjA4Nkh6SDdxSWlJaUlqNEZ4V0ZJbkpLM0ZWVjdKazkyN2ZlOWJlL3hXVFdXNG1JaUlpSXY5SW5PUkU1SmZ2ZmVZZnEzRndBYlBIeGRMN3ROb01qRWhFUkVaR21VRkVvSWczbWNidkpldnh4MzNxWDIyL0hGQlJrWUVRaUlpSWkwbFFxQ2tXa3dVcSsvcHJ5OUhRQXJGRlJkTDNuSG9NakVoRVJFWkdtVWxFb0lnMjI3OVZYZmN2eDExK1BKU0xDd0doRVJFUkVwRG1vS0JTUkJxbkp6MmYvMjI5N1Y4eG11dHgxbDdFQmlZaUlpRWl6VUZFb0lnMlN0M0FoSHFjVGdNaXp6eVlrTmRYZ2lFUkVSRVNrT2Fnb0ZKSDZ1ZDNrdlBpaWJ6WHhwcHRhdExuUVlKdDN3ZVZzMFhaRXhJL1Z2ai9ZZzZ3R0J5SWk0djlVRklwSXZZcS8rb3JLekV3QXJERXh4UDN5bHkzYVhyOGVzZDZGcXZJV2JVZEUvRmgxRlFESmlkRUdCeUlpNHY5VUZJcEl2WEpmZjkyM0hIZjExWmhiK0RZVTB5NDZ3N3VRblFFVlplb3hGSkhEWEU2b1BBaDd0d053MWRpK0JnY2tJdUwvVEI2UHgyTjBFUDdDN2Zhd2ZlOEIxbWZtc2lPbmlPMTdENUNSZllDY3dqTEt5aDBjcktxbTBsR0RQY2hLZUVnUUVhSEJKSFFNSjdWclIxSzd4cENjR00zQVh2R2tKWFhDYkRZWi9YUUNtbkxaY003U1VsYkV4K091cWdLVGlTSHIxeE0rWUVDTHRsbmpkSEhoZlcrd2ZPM09GbTFIUlB6YjhENWQrUHI1YVFUWkxFYUhJaUxpMTFRVTFtTkhUaEdmcnQ3T1I5OXQ0OXVOZXlncGR6VDVuT0VoUVp6ZFA0a0pJMUw1K2JCVWVpZkZORU9rVWgvbHNuSHlGaTVreStUSkFJUVBHc1NRZGV0YXBkMGFwNHVuRnE5ZzBmS2Z5TWd1cExKYXZZVWk0cjJHTURreG1xdkc5dVdQMTQ5UlFTZ2kwZ3hVRkI1SDNvR0R2TEZzQS9NL1hjOVBPL0xxN2d3T2daQnc3NzlCSWJYL0JvUFpVdnRqQnJjSDNFNXd1NkNtR2h5VmgzOHFENEtqb3M0cDA1Sml1R0g4NlZ4L3dVQzZ4blZveFdmYS9pbVhUYmZoL1BNcCt2eHpBSHJPbmsyM1AvekI0SWhFUkVSRXBEbXBLRHpDOTV1eWVmSDlWYnoxeFVhY0xyZDNveTBZSXFJaEtoYkNPb0RWMXZTR1hFNG9MNEhpL1ZCVzVMdFkzbUkyY2NYb1B0eDV4WERHRE9yZTlIWUNtSExaUEtxeXN2aStlM2Z3ZUREWmJJellzNGVnaEFTand4SVJFUkdSWnFTaUVGaS9QWmNIWHZ1Q0Q3L2I1dDFndG5nTGgwNWRJQ3dDYU1scnhqeFFXUTc3OTBKeHZtOUNqWEZuOU9UUE41L0hzRDVkV3JEdDlrZTViRjU3bjMyVzdmZmNBMERVdUhFTXF1MHhGQkVSRVpIMkk2Q0x3dnlpZzl6NzE4OVlzR3lEZDBOUU1NUjFnNWhFYnpIUjJ0d3VPSkFIK1h1OHd4T0JLOGYwNWRtN3h0TTF0bjBNUld3cHltWExXTjJ2SHhXYk5nR1E5dHBySk54NG84RVJpWWlJaUVoekM4aWkwT1B4OE5ZWEc3bnoyWTg1VUZZSjFpQ0k3d2F4WGNEVUJ1N1M0ZkZBWVE3azdvWWFCNUdod1R4ejU4KzU4Y0xUTVpuYTkweVhwMHE1YkRrSDE2MWp6ZURCQUZnaUlqZ3JMdzlMU0lqQlVZbUlpSWhJY3d1NG9yRGtZQlUzelYzS3UxOTdleitJNlF4ZFVzRFNCbWN2YzdzZ1p3ZnN6d2JnZ2pON3NmQ0JLNG5wRUdwd1lHMkRjdG15ZHN5WVFkYWNPUURFWFhNTmZSWXRNamdpRVJFUkVXa0pBVlVVYnNzcTRMSS9MV2J6N3YzZW1TYTduUWJoVVVhSFZiK0tVdGk5QmFySzZaRVF4YjltLzVLQnZlS05qc3BReW1YTDh0VFVzS0pyVjJyeTh3RVkrT21uUkY5d1Fhdkg0WFM2V0xCc0EvTStXc3Y2ekZ6S3EycGFQUVlSYVZ0Q2cyMzA2eEhMdEl2TzRLWUpnN0ZaMitBWGdTSWlmaVpnaXNMLy9yaVRTLyt3aUxMS2FvaU1nUjU5d1dJMU9xeUdjN3U4eFVSeFBxSEJOaFk5ZUJXWG5KMW1kRlNHVUM1Ylh0R3laV3lvTFFLRHUzWmwrSjQ5clQ3YzFlbDBNV25tRXQ3L1prdXJ0aXNpL21QY0dUMzVaTzUxS2d4RlJKb29JSXJDejlmczRPSVpDM0hVT0NHaE95VDBoRForUGRkeGVUeVFud1U1bWRnc1p0NTY2Q3F1R05QWDZLaGFsWExaT3JiY2NBTjUvL3duQUYxKzh4dFNubnV1MVdQNHh5Yy9NbTNPdjhBZUNrbHBZQTlybnR1SWlJaC9jem1ocWh5eU02Q2lqTWR1UG84WmswY1pIWldJaUY5ckF6Tnh0S3hQVjIzbm90Ky82UzBpdXFaQ1lySi9GaEhnalR1K0czVHZRNDNMelRXejN1V2RyellaSFZXclVTNWJoN09vaVB6Rmk3MHJKaE1Kdi9xVklYSE0rMml0ZHlFcHpUczBXQVdoaUlCM1pFaFlCKzk3QTdCbytVOEdCeVFpNHYvYWRWSDRZOFkrTHYzaklxcWRMa2pxRGJGZGpRNnBlWFJNZ0I1OXFYRzZtUHpJdTN5OWZyZlJFYlU0NWJMMTdGK3lCSS9EQVVENDRNR0VEeGhnU0J6ck0zTzlDL1l3UTlvWGtUWXUyRHNiY2taMm9jR0JpSWo0djNaYkZPWWRPTWpFK3hmaXFIRkJsMTdlbTVlM0o5SHgwTzAwcXAwdWZ2SFEyK3pKS3pFNm9oYWpYTGF1dlMrODRGdE9uRGJOc0RoOGs4cW9oMUJFanFmMld2TEthcWZCZ1lpSStMOTJXUlE2cXAxYzhjQmk5aGFVZVh0aTRyb1pIVkxMaUVtRTJLN2tGNWN6OGY2RlZEcmEzOHlNeW1Yckt2MytlOG8zYmdUQUVobEp2RzVXTHlJaUl0THV0Y3VpOEltM3Z1Vzc5Q3dJallCdWJXdFd4MmJYcFJlRVI3RmhSeDR6WHY3YzZHaWFuWExadW5KZmU4MjNISHZsbFZoQzIrNTlGRVZFUkVTa2ViUzdvakI5Wno0ejUzOEZaclAzVmdXbWR2Y1U2ektab1hzZk1GdjR5d2VyV0ptZVpYUkV6VWE1Yk4xY09vdUx5YTJkY1JTVGlTNTMzZFdxN1l1SWlJaUlNZHJWcDJ5bnk4MjBPZi9DNlhKRFFnOElEcEJlamlBN2RFM0I1Zlp3MDl5bDFEaGRSa2ZVWk1wbDYrY3k5N1hYOEZSVkFSQXhaQWpoZ3dlM1d0c2lJaUlpWXB4MlZSUys4K1VtVm0zWkN5SGg3ZmZhc3hQcG1BaGhIZGkwZXo4di9XdTEwZEUwbVhMWnVybDBWMWFTTlhldWJ6M3gxbHRicFYwUkVSRVJNVjY3S1Fwcm5DNGVlTzBMNzByblh2NTcvN3JHTXBtZ1N3b0FUN3oxSGRVMS90dGJxRnkyZmk3ekZpNmtPaThQZ09BdVhVaVlPclhGMnhRUkVSR1J0cUhkRklXTHYwaG4rOTRERUJvSmtSMk5Ec2NZWWQ3bm5yMi9sQmZmWDJWME5JMm1YTktxdWZRNG5lejU4NTk5NjRtMzNvckphbTNSTmtWRVJFU2s3V2dYUmFISDQrSFJCVjk1VnhKN0dodU0wUks4ei8rNWQxYmk4WGdNRHViVUtaZEhhS1ZjRm43d0FWVTdkZ0JnN2RpUnJ2ZmMwMkp0aVlpSWlFamIweTZLd3U4MzdXVnJWcUYzTXBKQTdWazZKQ3dTUWlQWWsxL0NaNnN6alk3bWxDbVhSMmlGWExxcnE5bjU0SU8rOVM1MzNva2xQTHhGMmhJUkVSR1J0cWxkRklVTGxxMzNMa1RIR1J0SVd4R1RDTUNySDYweE9KQlRwMXdlcFlWem1mZVBmMUN4ZVRNQXRrNmRTTHJ2dmhacFIwUkVSRVRhTHI4dkNpdXFhbGp3V1cwaFVmc0JPdUIxaUFWTWZQTDlkc29xSEVaSDAyREs1WEcwWUM1ckNndlo4WWMvK05hNy9lbFBXTUxDbXJVTkVSRVJFV243L0w0by9HN2pIc29xcWlHc2cvY2Vid0sySU9nUVE0V2pobzlYWmhnZFRZTXBsOGZSZ3JuTS9OM3ZjQjQ0QUVCWXYzNjZXYjJJaUloSWdQTDdLUWEvM3JESHV4QWVaV3dnYlUxRVJ5Z3A0TFBWbVZ4OWJuK2pvMmtRNWZJRVdpQ1hCLzd6SC9MbXp3ZkFaTEdROHZ6em1NeCsveDJSaUVpYjVIUzZXTEJzQS9NK1dzdjZ6RnpLcTJxTURrbEVEQllhYktOZmoxaW1YWFFHTjAwWWpNMXFNVFFldnk4S1AvbSt0dmNrMENjbE9WcFlKQUFyMHJNTkRxVGhsTXNUYU9aY1Z1L2R5NWJyci9ldEo5eDBFMUhubnRzczV4WVJrYnFjVGhlVFppN2gvVysyR0IyS2lMUWhGWTRhVm0vTllmWFdITjc1TXAxUDVsNW5hR0hvMTBWaFVWa2xhN2JsZ05uaUhYSW9oNFdFZzluQ2xxejk1QmVWRXhmZHRxOFZVeTVQb2hsejZYWTRTSjgwaVpxQ0FnRHNQWHJRNjVsbm1pdFNFUkU1eW9KbEc3d0ZvVDBVa3RMQUhnWldtOUZoaVlqUlhFNm9Lb2ZzREphdjNjbFRpMWN3WS9Jb3c4THg2L0ZpRzNmbTQvSGdmWU0xbVl3T3AyMHhtU0M4QXg0UHJFalBNanFhZWltWEo5Rk11ZlE0bld5ZE9wWFM3NzREd0JJYVNwKzMzOFlTR3RwY2tZcUl5RkhtZmJUV3U1Q1U1cjA4UWdXaGlBQllyTjZPa0tRMEFCWXQvOG5RY1B5NktOeThlNzkzSVZpVGtoeVgzZHVqdEhiYlBvTURxWjl5V1k4bTV0TGpjcEZ4NTUza3YvV1dkNFBKUks5bm55Vnk2TkRtaWxCRVJJNWpmV2F1ZDhIZXRrZnNpSWhCZ2tNQXlNZ3VORFFNdng0K21wSHRuVG1SWVBWMEhGZnRMMWxtemdHREE2bWZjbG1QSnVUU1hWSEJscWxUMmI5a2lXOWIwbjMza1hqenpjMFdub2lJSEo5dlVobjFFSXJJOFZpODVWaGx0ZFBRTVB5NktNek1LZkl1MkZWSUhGZVF0NURJM2w5cWNDRDFVeTdyMGNoY1ZtWmtzUG42NnluNy9udmZ0czUzM0VIeTQ0ODNhM2dpSWlJaTRyLzhldmhvVm42SmQ2SDJBL09wU29vS1pzSGswOGgvWkNTdXA4ZFMvTmpaelB4NWorWUwwR2hCd1FEa0Y1ZTNXcE1mZi93eDI3WnRPK1hITlRXWFFSWVQ5NTZUeExycFE2aVlPeHJIazJQWTlvZGhuTkUxdkZIbmEzTk9NWmZ1cWlyMlB2Y2Nxd2NNT0Z3UW1reDArLzN2U1gzeHhaYUtVdHE1aS92RjRIbG1MSGVQN2RxczV4M1JQUkxQTTJNSkQ3YlFOU3FZakQ4T3c5d0NseGEzNUxsRlJFVDhtVi8zRk80dnJ2QXVOR0pJaHMxaTRxczdUK2Y5bndvWU9QY0hDaXRxU09rVVFzK083ZWlhdHRydTZLTFNxbFpyY3VIQ2hXemV2Smt1WGJwdzRZVVhNbmJzV1ByMDZZT3Buc2xqbXBMTDBDQXpuLzE2SUdhVGlkKytsOG4zdTB1eFdVeU02QkhKUVllck1VK2o3V2xnTGwxbFplUXZXc1R1Ung3QmtYMzRGaGJta0JCU1huaUJ4SnR1YXRFd3BYMmJPalNleklKS3BnNkw1OW12V3VaMk45bkZEbEpucjJyeWVWSmpRL2ozelFNWU9QY0hxcHp1WmoyM2lJaEllK1BYUldGUldhVjN3WExxVDZOZlFoZzlZK3pNL1NLTHZMSnFBRGJuVmJBNXI2STVRelNXMlh1dms3SktSNnMzdlhmdlh1Yk5tOGU4ZWZPSWk0dGp3b1FKakJremhnRURCbUEremszU201TExQMStVVElqTndzam5mc1JSKytHdnlnbkx0aFkxNlRtMEtTZklwY2Zob0h6clZpbzJicVRnL2ZjcC9QQkQzSTY2eDBRTUdVTGE2NjhUMXI5NWJud3ZnYWxqcUpXSi9UdHh5YnlOZkh6TEFFN3ZFczY2dlFlTkR1dUVZa0p0cE1ZMmJ1U0JpSWhJb1BIcjRhT09tdG9MTW85VFpOUm5kMUVWRmRWdUhyKzRKK0hCeDk0bzhzamhURWR2czF2TnZ1VWJoeVZROE9oSW5yMDhCWUQvM0RxQWYvd3lyYzY1UHZ2MVFKNnIzVyszbW5uaGloUUtaNS9Od1RtaldEU2xEeDNzVnVMQ2JUaWVITU9FUG9kdjNCNGFaS2Jrc1ZHTVA2MlJOM00zZVYrWG10cEN5U2o1K2ZtOC92cnJUSnMyalFzdXVJQ25ubnFLTld2VzRIUWV2cUMyc2JtMFdVemNORHlCV1ovdTloV0V4ek91ZHpRLzNqdUU2aWZIc1BPQjRiN1g5RkFlcHc1TFlOK3NzOGlaZVJiamVrZHp6OWl1Rk00K205eFpaekd4WDR6dlBDZkszNUhuT3ZwMzRrUnRuNUlqY3ZuRHdJRjhuNUxDaXM2ZCtTWThuRFdEQnJGNThtVDJ2L05PbllJd0tER1I1Q2VlWVBDcVZTb0lwY211SFJMUDVyeHlQdDF5Z0M4eWlwZzZMTUczNzlEdi9vVjlPckpweGxDcW5oak54N2NNb0ZPWXJVSDdqM1QwZTYvWkJMOGZsMFRtbjRaVC9lUVlzaDRhd1pDa0NPRGtmMXNyN2g0TVFPVVRvL0U4TS9hNDV3NnltSGgwUWs5MlBlZzk5NTZIUnZEZytPNVlhc2VYSGpyKy9EUnZPNDRueC9EVGZXZjYyaGNSRVdrdi9McW5zTVpWV3dRMG9pZ3NxbkF5YWY0bTVsK2J4a1Y5WTNqMnEyeWUvMmJ2S1E4M1BDOHRtdVJIdjhlRTkwUEVQMWJsOHJkZjlPYld0N2RSN2ZLUUVCSEV1YWxSM1BOQkpnQ3ZYTjJiNUJnN2c1NzRnYW9hTjI5TjZjTXpsL2RpMnFLdHZMK2hnT3ZPak9manpkNFpKcThjR0V0QmVRMmZiVzNrN0tHMVF6WnJYQzZHRFJ1R3lXVENhclZpc1ZoOFA0Zld6V2J6TWRzT0xSKzU3K2o5WnJPNXp2cStmU2UvWlVKUlVSRUxGeTVrNGNLRlJFUkVNSDc4ZU00NTV4eWN6aHJBZk1xNVRJME5JVHpZd3ZlN1R6NEJTMlN3aFpzWGIyUGp2bklldTdnbkwxMlZTdktqaHlkZjZaOFlSdXJzVmZ6bHlsUVdYdCtIOXpjVTBIM1dTcDY2dEJkUFg5YUxEOU85MHdTZkxIK0hIUDA3VVYvYkRYSkVMc3QvT3ZGOWJFd21FNkVEQnBBd2RTcWQ3N2dEYzFEUXFiVWpjZ0pUaDhhellIVWVBUDljbmNkVGwvWmkrdEpNYWx3ZTN6SFRoaWR3emwvV1l6V2IrUERtL2p4L1JRclhMdGpjNFAzSDg5U2x2YmlrZnllbXZMbUZWWHRLU1kwTm9kemhmZTgvMmQvV1djLyt5SXE3QnhNeS9SdmY4TkdqdlR5cE4yY21SWERwdkhRMjVaVnpabElFaTIvb2k5VnM0c0ZQZHZtT3UrV3NSQ2E4OGhOVlRqZHZUTzdEcTFmMzVvd24xelRxZFJRUkVXbUwvTG9vdEpyTlZMdGQ0UGJRbUprRC9yMnBrSlRacTdobmJGZW1uNXZFcjgvdXpNUlhON0krcCtGRG9wNzhJb3ZTcXNPRjVBYy9GZkszWDhENDB6cnlZWG9oMTV3UngvZTd5MGpQTFNjMjNNWjFRK0laL09RYXNvdTlQVHBQZjVuTm9pbDltYlpvS3k5OW04UEh0d3dnSXRoQ21jUEYxR0VKdkxJaXgzdFQ5OGFvZmFETllzYmw4c1o0Wk8rYzBkeHVOd2NPSEtDa3BBU3IyWVRMeFNubk10aFMyNFBtUHZtTDlQNVBCWVFHbWVtWEdFWkpsWXVlTVhac2xzUHR2Rmo3aGNDQ0gvS1lNalNleDVmdjRhRER4VnRyODdubHJFU3NaaFBSb2RhVDV1K1FvMzhuVHRUMmtSK202MVdieXlETHlZdG1EOTU3RWpxTGltajhMNDVJWGYwVHd4amNOWUtKOHpZQzhONkdBbDc2UlNvWDlZM2hnNThLZk1jOThQRXUzM0Q4T2N2M01PL3F1cU1tNnR0L3RLZ1FLM2VPN3NJRkwyM2cyNTNleWFnMjVSNGU0dCtVdjYxT1lUWnVHSnJBNkJmVytkN3pWK3dxNWFGUGR2SDR4T1E2UmVIOUgrMWtYNmszN2hlKzJjdkh0d3pBWWpiaHF1ZDlSMFJFeEYvNGRWRVliTE5RN1hTQjI5Mm8za0tBNGtvbkQvMW5GODk5bmMzaUcvcXlhRW9mK2o2K3VzR1B6eXlzckxQdWNMcFp0RGFmcXdmSDhXRjZJWk9IeFBIaU4zc0I2Qlp0eDJTQ2RkT0hISE9lSUl1SnJ6S0wyVjFVeFJVRE8vSGw5aEpHOW96a21uOXVhdFR6QXNEai9YYmNacld5WnMwYVhDNFhicmNibDh1RjArbkU1WEw1ZnB4T3AyL2ZrZHNPTGJ2ZDdqcnJSKzg3dE8zbGwxOCthVzloWkdRa3c0Y1BKeTR1am11dnZaYUVCTzhRdEtCbjErQ29yRDdsWE80dXFzTGpnUUdKWVh5NXZmaUV4ejEyY1UrbURVOWt4YTRTS211OHI0dmxpTWx2Q3NxOTk1RTYxRk9jVy9zQjhOQ3hWck9wM3Z3ZGN2VHZ4SW5hcnVGVWlzTGFPS3hXSXM0OEUxZFpHYTd5Y21yeTgzRlhWeDl4bkllSzlIUjJwNmVUL2R4emRQNzFyMGwrN0xGRy8zMklBRXdkbG9BSjJIei9VTjgydTlYTTFHSHhkWXJDN0pMRHc1ZHpTcW9KRDdiNGhtSTJaUC9Sa21Qc1dNMG1manpCdFl0TitkdnEzdEg3OTV5ZVczZEczNHlDU3VMQ2JYVyttOG90Ty93M1ZsenB4R1FDbTRwQ0VSRnBSL3k2S0l3S3QxTldXUTB1SjFpYjlsUU9WRGg1N1BNOWZIN2JJTXdtZk5lbmhkck12a0toUThpeGJSenZNOEhycTNMNS9QWkJET29jVGtxbkVONWV0eCtBL05vUEZ0MW5yV1JQMGZFbmYvbmJkemxjZjJZODNUdmFlWDlEQWZzUDFqVCtTYm05Y1llSGVLL2JPVFRFMDJacnVSdm9MbDY4K0ppaU1EbzZtcEVqUjNMQkJSZHcxbGxuWWJFY2V3MW5ZM041b01MSnNtMUZURDhuNllSRllhOU9JY3dZMTQxK2MxYXpLYmVDOGFkMTVKckJjYWYyeEdoWS9xRHU3MFJ6dFgxa0xzOVlmZmhMQzQvVFNkWE9uVlJ1MjBiQjBxWGt6cCtQcC9hNlFsZHBLVmx6NTdKL3lSTDZMbDVNeE5DaHh6MjF5TWxZelNZbUQ0bmpuZysyODYrTmhiN3RaL1dJWlA2MXB4RWJmdmo5cElQZDZudS9USXNMWlcrSm8wN2hWTi8rbytYWHZ2K2x4b2F3ZWs5Wm5YMU4vZHZLcVMxUTArSkM2d3cvN3hWako3dlljZHozZGhFUmtmYktyN3NQNHFKcjcwSG5xajc1Z2NjeHNITVlENDd2VG1wc0NGYXppWVNJSUc0K0s1SGxHVVc0UFFyNEdkNEFBQ0FBU1VSQlZMQWx2NEl5aDRzYmFpZFRDTEdaK2QzUEduWnZybFY3eXNncWN2RDhGU204dVNiZjl3MTJWckdEcnpOTGVQYnlGSktpZ3JHYVRRenFITTY0M3RHK3gvNXpkUjdEdTBjeWJYZ0NmL3N1NTVTZlZ4MHU3MURSNklqV240RXZOamFXeXk2N2pKZGVlb2xseTVZeGE5WXNSbzBhZGR5Q0VKcVd5enZmeldCWTl3amVtZHFYQVlsaHZxR2Vsdy9vUkwrRU1HeTFYL2wzajdZVEhXcmxONk83Tk9vNU5TUi9SMnV1dGsrVVM1UFZTa2hxS2gwdnVvamVMNy9NcUtJaStyMzNIaUc5ZS91T3FkcTVrM1dqUnJIai92c2IxN1lFdEovMzZVaE1xSTM1cS9QWWRhREs5N05rM1g2S0s1MU1IaEx2Ty9heGkzc1NhYmVRRmhmSy9lZDE0L1ZWZVhYT1ZkLytvMlVYTy9nd3ZaQ1hKL1ZtVU9kd3JHWVRwM2NKSnpuR1h1L2ZWbEdsOTIvbTdPUU9kQXc5OW91bWZhWFZ2THQrUHk5UFNtVmdaKy83eHZEdWtjeThzQWRQL0RlclVhK1ZpSWlJdi9Mcm5zS3VzWkdzMlpZRGppb0lqVHlseHhaVk9CbmJLNHE3eDNRbDBtNGhyNnlHanpZVmN1ZTcyd0h2c01ISkN6Yno3T1VwM0RheU0zdExISHp3VXdIbnA1MjRBRGpTUDFibDhzUWx5ZHoxWGthZDdaUG1iK0l2VjZhd2FjWlFncXhtMG5QTHVXL3BEdC8rNGtvbjcvOVV3SkN1RVh5ZFdYSkt6K2tZTmQ1dnd1T2l3cHAybmxOdzRZVVg4cnZmL1k3Qmd3ZWYwdU9ha3N1TS9aVU1lV29ORDQzdndYOXVIVWg4aEkzeWFqZnJjdzV5OCtKdGJNMnY0UG12OS9MdWpmM1lXK0xnaFcvMk1xRnY0MlowclM5L1I5dlNYRzAzTUpmbWtCQTZYWDQ1TVJNblV2RHV1MnkrNFFZOERnZnU2bXF5NXN5aE9qZVgwLzd4ajFOdlh3TFcxS0h4Zkw2dGlPTEt1dGNqTzkwZWxxemZ6OVJoOGF6YzVlMXBXN0dybEl3L0RzZHVOZlBtbWp4bWZicXJ6bVBxMjM4OGt4ZHNaczdFWkpiZE5wQkl1NFV0K1JWY3UyQXptM0pQL3JlMU5iK0NWMWJzNDZPYisxTmE1U0wrZ2UrT09mZVVoVnY0ODBYSmZQcnJnWFFLczdHanNJbzV5N040NmRzbWZpRW5JaUxpWjB3ZWovL09Sdkc3djM3SzAyK3ZnSVFla05qVDZIQ2F6ZnJwWnpKdjVUNWVxTDBXc2RFS2NpQnJLNzg4dHo4TEg3eXFlWUpySWUwMWw4Mm1rYm1zenMxbDh5OS9TZkdYWDNvM21FeDB1dXd5K3IzM1hzdkUyWXhNUDN2WXV6RDRIRVBqa1BxTjZCN0ppcnNIRXpIamY4ZWR3Ym0rL1NLTjl1Ti9BZkI4K2JDeGNaeUUzc3RFcEY1dDRMM01yNGVQcG5hcHZYK2NvL0xrQi9xSm1EQWJkNHpxVEh5RWpYK3N5bTM2Q1IzZVdmcDZKamFzZDlOSTdTMlh6YTZSdVF4S1NHRGdaNStSZVBQTjNnMGVEd1VmZkVER0hYYzBkNFFpSWlJaTRxZjhldmpvYWQwNmVSZXEyMGNoc2ZmaEVld3BjbkRaMzlPYjU5djBLbThoTVNTdGM5UFAxY0xhV3k2YlhSTnlhYkxaU0gzcEpleTllckZ6eGd6d2VNajUyOThJNnRLRjduLzRRM05IS2lJaUlpSit4cStMd240OVl6R1p3Rk5aN3Iwbm0rblU3MVhZbHRpbmY5TjhKL040b0x3RUV6Q2liOE1teURGU2U4dGxzMnFHWEpvc0ZwS21UOGV4YXhjNWYvc2J1TjNzbmptVHVFbVRDRWxKYWQ1NEplQ3MzRjJLNlo2dkdyMWZSRVJFak9YWHcwZGpvOElZbUJ6dm5hNi9vclQrQndTU3FuSndPVW5wMHBIT25TS01qcVpleXVWSk5GTXVUV1l6S1MrOFFPVElrUUI0cXF0Wk8zeDRjMFVwSWlJaUluN0tyNHRDZ0FramFxZmVMejFnYkNCdFRibTNzQnJadjV2QmdUU2NjbmtDelpoTGs5WEtnSC8vMjNjemUrZUJBMnk2NXBvbW4xZEVSRVJFL0pmZkY0VmpCM1gzTGh3OC9vM0xBMVp0WVhYK21ja0dCOUp3eXVVSk5ITXVyVkZSblA3RkY3NzFnbmZld2JGdlg3T2NXMFJFUkVUOGo5OFhoU1A3SnhFYWJJT0RKVkJ6NmpjK2I1ZWNOVkJhZ0QzSXlvUVJxVVpIMDJESzVYRzBVQzQ3akJsRHpFVVhBZUJ4dWZoUncwaEZST3IxM252dmtaNmVqdHZ0TmpvVU9jS0k3cEY0bmhtTDU1bXh1SjhlUy80akkvbjdOV2xFaGZqMTFCbE4xalVxbUl3L0RzT3NhUnFrQWZ5K0tJd0lEZWFYNC9vREhpaFVid2NBSlFYZzhYREJtYjJJamdneE9wb0dVeTZQbzZWeWFUS1I5dnJydmxWSGR2YmhleG1LaU1oeHZmWFdXMHlaTW9VSkV5Ynd6RFBQOE9PUFArSjBPbzBPUzJwRnpQZ2YxdDk5eGRnWDE5RTNJWlQ1MTU1bWRFaUd5aTUya0RwN0ZXNi92U081dENhL0x3b0Jidmo1NmQ2Rm9qeGpBMmtyQ25NQXVPbWlNd3dPNU5RcGwwZHB3VnphT25VaTVmbm52U3NlRDV0KzhZdG1iME5FcEQzYXYzOC9iN3p4QnIvNjFhKzQ0SUlMbURObkRpdFhycVM2V3FOY2pPYjJ3T2E4Q2g3K3oyNG05TzJvWGpLUkJtb1hSZUdvQWQzb2tSRGxuYVV4MEs5SHF5aUQ4bElTTzRaejhWbitNM1QwRU9YeUNLMlF5OFJiYi9VdDF4UVdjdURUVDF1a0hSRVJmN0p1M1RyV3JGbHp6RTlsNWJIMzBpMHBLZUh0dDkvbWpqdnVZTnk0Y2N5Y09aT2xTNWVTbjU5dlFPUnlpTjFxcHJ6YWhkdHplSGpwamNNU0tIaDBKTTllbnVJNzVvVXJVaWljZlRZSDU0eGkwWlErZExCN2g1d2Vlc3lGZlRxeWFjWlFxcDRZemNlM0RLQlRtSzNPL3FQUEdXUXg4ZWlFbnV4NmNEalZUNDVoejBNamVIQjhkeXhIVktkbUUveCtYQktaZi9JZWsvWFFDSVlrUmRRYkU4QnZ4blJoMzZ5enFIeGl0Sy9ORTIwL0ZHTjRzTVczZkg1YU5EL2VPd1RIazJQNDZiNHpmZTBDZEFxejhmNjBmbFErTVpxZER3em5EK2Qxdy9QTVdPeldkbEV1U0QzYXhXQnJrOG5FSDY4Ync4MVBMb1Y5T3lGMXNORWhHU2QzRndCM1hENE1zOW4vL29pVnl5TzBRaTdOUVVHa3Z2UVNHYmZkQmg0UFcyKzRnYk55YzF1a0xSRVJmN0JpeFFydXV1c3VQSjVUSDNOWFVWSEIwcVZMV2JwMEtVRkJRWnh6empsRTFSUlNadTJFcXdWaWxXTlp6Q1lHZHdsbjlrVTllUEdibkRyN3prdUxKdm5SN3pIaExkQmV1Ym8zeVRGMkJqM3hBMVUxYnQ2YTBvZG5MdS9GdEVWYmZZK1pOanlCYy82eUhxdlp4SWMzOStmNUsxSzRkc0htRTU3ejVVbTlPVE1wZ2t2bnBiTXByNXd6a3lKWWZFTmZyR1lURDM2eUM0Q25MdTNGSmYwN01lWE5MYXphVTBwcWJBamxEbmU5TWZYcUZNSnpsNmR3M2tzYldMVzdsTlBpUXdGT3VQMTRiamtya1Ftdi9FU1YwODBiay92dzZ0VzlPZVBKTlFDOGZtMGFZVUVXa2gvNUhwTUozcG5hcjRuWkVIL2lmMVhEQ1Z4L3dVQ1M0aUs5dlV1QjJzTlVVUVlsQmNSSGgvRzdxMGNhSFUyaktaZTBhaTRUcDAzekxkZnMzMC9WamgwdDJwNklTRnVXblozdEt3alBPT09NT2o5MnU3M0I1L0Y0UEJRWEYyUDFWR0ZDRjNXMWhyTEhSK0Y0WWpSdlh0K0hWMWZzNDRGUGR0YlovK1FYV1pSV3VTaXBjaEliYnVPNklmSGM4YzUyc29zZEZKVFg4UFNYMlZ3NU1MYk9ZeDc0ZUJkNVpkWHNMWEV3Wi9rZUp2YUxPZUU1TzRYWnVHRm9Bcjlla3NINm5JUFV1RHlzMkZYS1E1L3M0dGFSblFHSUNyRnk1K2d1L09xdHJYeTdzNFFhbDRkTnVSWHNMcXFxTjZacXB4dVBCN3BGQlZQbWNMRjZUOWxKdHgvUC9SL3RaRjlwTlVVVlRsNzRaaStuZHc3SFlqWVJHMjdqb3I0eDNQZmhEdmFWVnBOVFVzMnNUM2MzT1NmaVA5cEZUeUZBY0pDVldUZWV3NDF6L2dVNW1aQjZCcGdDYUNDNXh3TTUzZy96OS96aUxPeEIvcHRhNWJKMWMya0tDcUxyLy8wZjJVOC9qY2Z0WnUzSWtZeFViNkdJQkxpcnJycUsrKysvdjg2MlNaTW1rWm1aZWNMSDJPMTJoZzBieHRpeFl6bnZ2UE1JRHcvbnBaODkzTUtSeWlFUk0vN0hRY2VKKzJRekN3OFAvKzBXYmNka2duWFRoeHh6WEpEbDhHZU83QktIYnptbnBKcndZRXVkb2FCSG5yTjdSKzg1MDNQTDY1d3ZvNkNTdUhBYlpoTWt4OWl4bWszOHVQZmdNZTNXRjFOV3NZUHIzOXpNM0ltOStMK2ZkZVgyZHpMNFprZkpDYmNmVDI3WjRldGVpeXVkbUV4Z001dm9GdTM5d21OYmZtV2QvUkk0L0xkeU9JN0o1dy9rcWJkWHNIRm5QaFRzaGRpdVJvZlVlb3J5b2V3QXlZblIzSDNWQ0tPamFUTGxzblZ6MldQbVRMS2ZmaHFBbWp4TjhpTWkwbEFSRVJFTUd6YU1jZVBHTVhiczJGUHFUWlRXZGVRc25QbTF4VkgzV1N2WlUrUTR3U09nZzkzcUt6VFQ0a0xaVytMQWRjU0pqanhuVG0wQm1SWVh5dmU3UzMzYmU4WFl5UzUyNFBaQS9zRWFBRkpqUTQ3cDBXdElURyt1eVdmSnV2M01tWmpNa3FsOVNYaHd4VW0zTjFSSmJRSFlKU3FJa2x6dmN0ZW80Rk02aC9pM2RqTjhGTUJtdGZDUDMxL3EvUVluWndkVVZ4a2RVdXVvcVlic2JWak1KbDZkZmduQmZ0eExlSWh5MmJxNXRJU0hFelpnZ0c4OTg1NTdXcVZkRVJGL0ZCMGR6YzkvL25PZWZ2cHBsaTFieHR5NWN4ay9mcndLUWorU1Zlemc2OHdTbnIwOGhhU29ZS3htRTRNNmh6T3VkM1NkNHg2N3VDZVJkZ3RwY2FIY2YxNDNYbDkxNGk5Tzk1Vlc4Kzc2L2J3OEtaV0JuY093bWswTTd4N0p6QXQ3OE1SL3N3RHZiU0krVEMvazVVbTlHZFE1SEt2WnhPbGR3a21Pc2RjYlUvZG9PNk9TTytBQnRoZFVZcmVaTVpsT3ZQMVViQytvWk9PK2NoNi9PSm1Pb1ZhU1kremNkMjdTcVoxRS9GcTdLZ29Cemp5dEMvZjljaFM0WGJCN00zamErUTFtUFI3STJnb3VKemRlT0poenoraHBkRVROUnJsczNWejJmZnR0My9MZVE3ZXFFQkVSbi9QUFA1Ky8vdld2ZlBiWlo4eWVQWnV4WThkaXM5bU1Ea3NhYWRMOFRiamRIamJOR0VyNTNOSDg0OW8wanE2bFZ1d3FKZU9QdzFsMXp4bDh1dVVBc3o3ZGRkSnpUbG00aFMrM2wvRHByd2RTK2NSby9qbjVOT1lzeitMNXIvZjZqcG04WURNcmQ1V3k3TGFCSEp3eml0ZXZUY051TTljYms5VmlZdDdWdlNtZk01cmZqT25LZFc5c3dlTTU4ZmJHdkI3eEVVSHNteldTeFRmMDVkV1YzbnRHMStoR2h3SEI1R25NOUZwdFhLV2pock51L3p2ck0zT2hVeGRJNm0xMFNDMW4zdzdJM1UxcTE0NzgrT3F2Q1FzSk1qcWlacVZjdGg2UDA4blhSM3k0T1d2ZlBvSVNFbG8xaGlPWkRsMkhNL2djdzJJUWtUYnV4LzhDNFBueTRXWTc1WklsUzNqODhjZVBlMDFoWStpOXpEK042QjdKaXJzSDEzdWRZbnMyZFZnQ3N5N3NRYmVaSzQwT3BmMXJnZmV5VTlYdWVnb0JRb0p0TFAzekw0bnRFT3E5SHEwZ3AvNEgrYU9pZk1qZFRYUzRuUS8vZkcyN0t3aEJ1V3hOSnF1VnpuZmU2VnZmTkdsU3E4Y2dJaUlpeHJoaVlDZmZSRGpEdTBmeTBQanV2UGE5SnA0TEZPMnlLQVRvRnQrQjl4KzloaUNyeFRza3I2aWRUWjVSVWdpN05tR3ptbm5qVDFlUzFxMlQwUkcxR09XeTlmU1lPZk53V045OFkxZ2NBS0hCdGIyV0xzMStKaUxIVWZ2ZTRNK3piWXUwSldseG9YeHoxMkFxNW83bTdSdjZzdUNIUEI3OVRMZWxDQlR0dGlnRU9IdEFOOTc0MHhYWXJCYll0UWtPdEpOdk8wb0tZTWNHckJZVGY3MzdZaWFNU0RVNm9oYW5YTFlPVzFSVW5mV0s5SFNESW9GK1BXcnZGVlZWZnZJRFJTUXcxVTVBbHB3WVhjK0JJcWR1NWU1U1RQZDhGVkJEUngvN2ZBOWRIbDVCMEwxZjAzM1dTaDc4WkJkT1hVOFlNTnAxVVFqd2k1LzE0NjBIcjhKbU1Yc25LOG5Qb2xGWDM3WUZIZzhVNXNDT243QmF6THh5NzBSK2RmRVpSa2ZWYXBUTFZtQTIwK09SUjN5ckc2KzZ5ckJRcGwxVSszcGtaMEJGbVhvTVJjVEw1WVRLZzdCM093QlhqZTFyY0VBaUl2NHZJTVpjWERHbUQwdG1UdUxhUjk2bFl1OTI3d2ZNYm1sZ3RoZ2RXc081M2JBM0F3cHlzQWRaZWZsM0U1a3lmcERSVWJVNjViTGxkYnYvZm5ZOThBQUFsVnUyNEs2cXdtekFOT3MzVFJqTU8xK21zM3p0VHRqNlE2dTNMeUp0My9BK1hmamo5V09NRGtORXhPKzErNTdDUXk0ZGRScmYvdVVtZWlSRWVhOUoyN2JXVzFENGc2cHkyUDRqRk9TUTJER2N6NSthMHFhS2lOYW1YTFlzazhXQ3lYSzR5QzVidGNxUU9HeFdDNS9Ndlk3SGJqNlBnY254aE9pNklSSEJldzFoMys2eFBEaGxMRjgvUDQwZ214OTlLU2dpMGtZRjFLZXMwMU1TK09IbFc1ajA4QksrK0xHMjl5R2hPOFIzYjVzOVRXNDM3TStDbkoyQWh4Rjl1L0wrbzllUTBESGM2TWdNcDF5MnJKNXo1ckRqM25zQjJIYnJyUXpkdk5tUU9HeFdDek1tajJMRzVGR0d0QzhpSWlJU0NBS21wL0NRbUE2aGZQNzBGRjc0elFRaVE0TWhkemRzL2g0TzVMV2Q2OU04SGlqT2h5MnJJR2NIWVhZcmo5OXlIdC85NWFZMlcwUVlRYmxzT1VuLzkzKys1WW90VzNBN0hBWkdJeUlpSWlJdEtlQ0tRZ0NUeWNTZFZ3d2ovZlhibVRBOEZhb2RzSHNUYkY3bEhZN29ObWltS2JjYml2ZkRsdFd3TXgwY2xadzd1Q2ZyLzM0YnY3OTJGQ2FUeVppNDJqRGxzb1VjRlYvVnJsM0d4Q0VpSWlJaUxTNmdobzhlcld0Y0IvNDlaekwvMjdDSCsxLzluUC85dE1kN3V3T0xGVHAxaG80SllBOEZXdklEdkFjY2xkN2VyWUs5NEt3QjRNeTB6dno1NW5HY2YyYXZGbXk3L1ZBdW0xL25PKzhrNThVWEFkaittOTh3OE5OUERZNUlSRVJFUkZwQ1FCZUZoNHdhMkkxdlhwakdwNnUyOCt3N0sxbjJReWF1dkQyUXR3ZUNRaUE2RGlJN1FraTR0OGhvS3JmTE81MTI2UUVveWdkSEJRQVdzNG14ZzN2eW15dUhjK21vMDVyZVRnQlNMcHRQcnllZjlCV0ZSY3VXNGFtcHdXU3pHUnlWaUlpSWlEUTNGWVZIR0Q4c2hmSERVc2pLTCtHNWQxYnl3Zisya0psVEJIbTd2VC9nTFNiQ09vQTlESUtDd1JZTVZodVl6ZDRKVGt4bThMaTl3d2ZkTG05dlVZM0QrMU5WQWVVbHg4eVUyVDIrQTVlY25jWnZyaGhPU3RjWUE1NTUrNk5jTnAwNU9Qandpc2VEczdnWVcyeXNjUUdKaUlpSVNJdFFVWGdjU1hFZGVQTDI4VHg1KzNnMjdzaGo4WC9UK1dMdFRqYnN5T05nNVVGdnoxQVRoQWJiR0pBY3g4OU83OG5WNS9aamNHcGlNMFV1UjFNdW02YlQ1WmRUOFA3N0FHUk9uODVwcjc5dWJFQWlJaUlpMHV4VUZOYWpmM0k4L1pQamVlUW1jTHM5Yk5pUnh6ZnJkN00xcTRDcy9GS3k4a3NvS0ttZ3dsRkRwY05KVmJXVFlKdUZVTHVOa0dBYm5UcUUwalUya3FTNFNIcDNqV0hVd080TVRrbkFZZ25JT1g0TXBWeWV1clI1OHlqNDRBUHdlTWliUDUrMHYvKzl6ajBNUlVSRVJNVC9xU2c4QldhemlkTlRFamc5SmNIb1VLU0psTXVHc1hic2lDVWtCRmVGOTFwSmQwVUZsb2dJZzZNU0VSRVJrZWJVZnJzNFJLUlpoQThkNmx2T2V1b3BBeU1SRVJFUmtaYWdvbEJFVGlyMXIzLzFMZStlT1JNOEhnT2pFUkVSRVpIbXB1R2pJbkpTWVgzN1lyYmJjVmRWQWVBcUw4Y1NIdDdpN1RxZExoWXMyOEM4ajlheVBqT1g4cXFhRm05VFJQeERhTENOZmoxaW1YYlJHZHcwWVRBMnE2NTFGaEZwQ3ZVVWlraTk3RDE3K3BiM3ZmSktpN2ZuZExxWU5ITUowK2I4aSsvU3MxUVFpa2dkRlk0YVZtL040YmFuUCtMQys5Nmd4dWt5T2lRUkViK21ua0lScWRkcHI3L08yaEVqd09NaDg5NTc2ZkxiMzdib0xLUUxsbTNnL1crMmdEMFVrdEs4OTVLMDJscXNQUkh4TXk0blZKVkRkZ2JMMSs3a3FjVXJtREY1bE5GUkhWZG9zSTBLUjQwM1pvcytkb25JVVZ4T0FPeEJ4cjQvcUtkUVJPb1ZNV3pZNFp2WmV6elU1T1cxYUh2elBscnJYVWhLZy9Bb0ZZUWlVcGZGQ21FZHZPOFJ3S0xsUHhrYzBJbjE2eEhyWGFncU56WVFFV21icXIyWDV5UW5SaHNhaG9wQ0VXbVFzRUdEZk12Wnp6elRvbTJ0ejh6MUx0akRXclFkRWZGendTRUFaR1FYR2h6SWlVMjc2QXp2UW5ZR1ZKVDVlZ1ZFSk1DNW5GQjVFUFp1QitDcXNYME5EVWZqR0VTa1FmcSs4UWJmOSs0TkhnOVpUejVKenovL0daT3RaWHJ3Zk5jUXFvZFFSRTZtZGpobVpYWGJMYlJ1bWpDWWQ3NU1aL25hbmJEMUI2UERFWkUyYUhpZkx2engrakdHeHFDZVFoRnBFSHRLQ3BhUUVOKzZJenZid0doRVJQeUR6V3JoazduWDhkak41ekV3T1o0UWc2OGJFcEcyd1I1a3BXLzNXQjZjTXBhdm41OUdrTTNZV1pUMXppUWlEUloxL3ZrVS91dGZBT3k0OTE3NnZ2dXV3UkdKaUxSOU5xdUZHWk5IdGRuSmNFUkUxRk1vSWcxMjJ2ejVtTXpldDQzOTc3MkhxNnpNNEloRVJFUkVwS2xVRklwSWcxazdkTUFhRmVWYkwxcSszTUJvUkVSRVJLUTVxQ2dVa1ZQUzY1bG53R1FDWU5NdmY0bkhwWnRHaTRpSWlQZ3pGWVVpY2tyaXAwekIycUVEQUo2cUtzclQwdzJPU0VSRVJFU2FRa1doaUp5eWhHblRmTXViSmswQ2o4ZkFhRVJFUkVTa0tWUVVpc2dwNi9YVVU1aHJiMDlSdVhVcmxSa1pCa2NrSWlJaUlvMmxvbEJFR2lYbW9vdDh5ejlkY2dtNDNRWkdJeUlpSWlLTnBhSlFSQnFseitMRmRYb0xTNzc3enVDSVJFUkVSS1F4VkJTS1NLT1l6R1ppcjduR3Q3NWgvSGpjVlZVR1JpUWlJaUlpamFHaVVFUWE3YlRYWHNNYUhRMkF1NktDcktlZU1qZ2lFUkVSRVRsVktncEZwRW5TWG5zTms5bjdWckxyVDMraWZNTUdneU1TRVJFUmtWT2hvbEJFbXFUVFpaY1JkdnJwdnZWMVk4YmdPbmpRd0loRVJFUkU1RlNvS0JTUkpodThjaVcybUJnQW5DVWxiTHowVWp3MU5RWkhKU0lpSWlJTm9hSlFSSnJNYkxQUjc3MzNNTmxzQUJSLzhRV1o5OTZMeCtrME9ESVJFUkVScVkrS1FoRnBGaDNHaktIbjdObVlMQllBOWo3L1BGdHV2QkczdzJGd1pDSWlJaUp5TWlvS1JhVFpKRTJmVHVJdHQ0REpCRUQrRzIrUWZ2bmxPSXVLREk1TVJFUkVSRTVFUmFHSU5LdlV2LzZWeEYvOUNtcG5KRDN3eVNlczdOR0Q0cSsrTWppeXdIVnh2eGc4ejR6bDdyRmQ2MndmMFQwU3p6TmpDUSsydEZqYlhhT0N5ZmpqTU15bUV4L1RrbkY4Y3VzQXBwK2I1R3ZqdTk4T1B1R3hQOTQ3Qk04elk3RmJHLzlmNDZGMkduS08xbmo5UlVSRUdrSkZvWWcwdTk2dnZFSzNHVE13V2EwQXVFcExXZit6bjVGK3hSV1VwNmNiSEYzZ21UbzBuc3lDU3FZT2kyLzF0ck9MSGFUT1hvWGI0MTFQalExaDJ4K0dOYW53YXFqVTJCQkdKM2RnM3NwOXZtMERPNGN4SkNuaW1HUEg5b29pcFZOSWk4Y2tJaUxTRnFrb0ZKRVcwWFAyYlBvdlhZb3RMczYzcmVEOTkvbWhmMy9XbjNjZWhVdVhVbE5ZYUdDRWdhRmpxSldKL1R0eHg3dmJHWkFZenVsZHdnMk5KeWJVUm1wczZ4UmZkNDN1d3B0cjhpbXFPRHpoMFpmYmk3bHJkSmRqanYzdDJDNThzNk9rVmVJU0VSRnBhNnhHQnlBaTdWZkhDeTlreE83ZGJMcm1HZzU4L0xIdk5oWEZ5NWRUdkh3NUFQYWVQWWsrN3p3aXp6NGJXMHdNbHBBUU9sWWY1RUNRc2NWTGUzSHRrSGcyNTVYejZaWURmSkZSeE5SaENkejkvdmJqSHRzcHpNYXJWL2ZtNTMwNmtsdGF6YXNyOWpIN29wNkVUUCtHS3FlYklJdUpCOGYzNExvejQrZ2NHVXh1V1RYelZ1NWo5ckk5dU53ZVJuU1BaTVhkZzVtMmFDdFBYSkxNRzJ2eWVXdHRQaXZ1SGt6RWpQOXgwT0ZpeGQzZTRadVZUNHdHd0hUUDRXSEZJM3RFTW1kaU1uMFR3dGkrdjVLYjN0ckt5dDJsdnZQZXVHZ3JqMTNjRTQ4SHJuOXpDd01Udy9qVEJkMnBjYm01ZWZFMlBrdy8vQ1ZEUkxDRkc0WW1NUEs1SCtzOHg1ZSszY2U3Ti9abCt0Sk05aC8wL2o3MjZHaG5RcCtPWFBmR0ZpN3MwOUYzYkgzUEY3eEY5NnRYcDNGaG40N2tINnhtM3NyY091M1pyV2FldUNTWmE0ZkVFMncxOFdGNkliOStPNE9TS3MzTTJ4TGNiamR1dHh1UHgrUDd0N3E2bXVycWFsd3VGOVhWMWRUVTFPQjBPdXY4VzFOVGc4dmxvcWFtaHUrKyt3NEFqOGRqOExNUkVXazlLZ3BGcEVXWjdYYjZmL0FCbGR1M2szbnZ2Uno0NUJNODFkVysvVlU3ZDdMdjFWZlo5K3Fydm0wamUwL2tvOFF6akFpMzNaazZOSjRGcS9NQStPZnFQSjY2dEJmVGwyWlM0enIyQSsvcjE2WVJGbVFoK1pIdk1abmduYW45NnV4L2VWSnZ6a3lLNE5KNTZXektLK2ZNcEFnVzM5QVhxOW5FZzUvczhoMTNYbG8weVk5K2p3a1RmZUpENjV6anJHZC9aTVhkZzMyRjVwSHVHTldGaTEvZFNFV05pd1dUVCtPVnEzc3pjTzRQdnYzOUU4TkluYjJLdjF5WnlzTHIrL0QraGdLNnoxckpVNWYyNHVuTGV0VXBDcWNPUytDSHJETFNjOHZydFBGVlpqRmI4aXU0ZVVRaWYvNThEd0IzanU3Q3Z6WVdrbDFjZDZiY2hqemYxNjg5alloZ0M3MGUvUjZBdDIvb1crY2NyMXpkbStRWU80T2UrSUdxR2pkdlRlbkRNNWYzWXRxaXJjZTgvdElVYm9ZTUdkS3NaOXk0Y1dPem5rOUVwQzNUOEZFUmFSVWhLU24wLytBRHpzck5wZGZjdVVRTUg0NDVPUGk0eDVyUU4vVE5vWDlpR0lPN1JyQndiVDRBNzIwb0lEVEl6RVY5WTQ0NU5qYmN4a1Y5WTdqdnd4M3NLNjBtcDZTYVdaL3U5dTN2RkdiamhxRUovSHBKQnV0ekRsTGo4ckJpVnlrUGZiS0xXMGQycm5PdUo3L0lvclRLZGNxOVlkT1hackszeEVGUmhaUG52OTVMLzRRd0xFZk1VUFBpTjNzNTZIQ3g0SWM4NHNKdFBMNThEd2NkTHQ1YW0wOUtweENzdGNlYVRONUM3L212OXg2M25lZSsyc3R0WjNmR2FqWVJGbVRocHVFSlBQZDFkcDFqR3ZKODQ4SnRUT3dYdy9TbDN0ZHNYMmsxank3YlUrYzF2VzVJUEhlOHM1M3NZZ2NGNVRVOC9XVTJWdzZNUGFYWFJSckMrM0hteU40OWo4ZHozTjQrazhuayt6R2J6WmpOWml3V2krOWZVKzNzeWVIaEdxMGdJb0ZEUFlVaTBxcHMwZEYwblQ2ZHJ0T240Nm1wb1dUbFNnNys4QU1WVzdaUVUxaUkyK0ZnLys1SW84TnNGNllPUzhBRWJMNS9xRytiM1dwbTZyQjRQdmlwb002eDNhTHRBR3pMci9SdEs2NDhYTlIxNzJqSFpPS1lucmVNZ2tyaXdtMTFaaGZOTEt5a01YSktEL2NnbDFhNU1KbkFkc1NKQzhxOXd6MFBPbHdBNU5ZZVgxbmo3WEcwbWswNDNSN0dwM1VreUdMaXcvUzZ6L0dRaFd2emVYeGlNcGNONkVSY3VJM3RCWlY4dDlNN1RQVlVubTlTN1d1V3NmL3c4eTA1NGpYckZ1MDl4N3JweC9aZ0JWbE9NaDJyTk1ySEgzK00xV3JGWnJOaHM5bDh5NmRxeVpJbFBQNzQ0L1RzMmJNRm9oUVJhWnRVRklxSVlVdzJHMUdqUnhNMWVuU2Q3U3QvOXJBeEFiVWpWck9KeVVQaXVPZUQ3ZnhyNCtGaGxXZjFpR1QrdGFjUkcxNzN3L0toWXFaTFZCQWx1ZDdscmxHSGUzSnpTcnhESzlQaVF2bCtkNmx2ZTY4WU85bkZEdC9zb2tDZFpTUGNOYm9MZi9sZnpnbmpjRGpkdlB4ZERqZWZsVWhDUkJCUC9EZnJtR01hOG56cmU4M3l5N3hGYS9kWks5bFRWSGRvcWpTLytQalduMTFYUktTOTBQQlJFWkYyNk9kOU9oSVRhbVArNmp4MkhhankvU3hadDUvaVNpZVRoOVQ5QUwyOW9KS04rOHA1L09Ka09vWmFTWTZ4YzkrNVNiNzkrMHFyZVhmOWZsNmVsTXJBem1GWXpTYUdkNDlrNW9VOWpsdFVuVWhSYlNGMWRuSUhPb1kyLy9lU0taMUNHTk9yN20wb2p1ZWxiM01ZMjZzRGNSRTIzdjR4LzVqOURYbSsyd3NxMlpSYjRYdk5lc2JZbVg3RWE1WlY3T0RyekJLZXZUeUZwS2hnckdZVGd6cUhNNjUzZFBNK2FSRVJrU1pTVVNnaTBnNU5IUnJQNTl1SzZnd0JCWEM2UFN4WnYvKzQ5eXljTkg4VDhSRkI3SnMxa3NVMzlPWFYyc0txcHJiTGJjckNMWHk1dllSUGZ6MlF5aWRHODgvSnB6Rm5lZFlKcjkwN25xMzVGYnl5WWg4ZjNkeWZ6ZmNQYThJelBMNDdhMjlEY2ZUelB0cSswbXJlV1YvQTM3N05vZm80ays1QXc1N3ZwUG1iU0l3TUluZldTSmJjMEpkWFZ1VFVPY2VrK1p0d3V6MXNtakdVOHJtaitjZTFhV2pncUlpSXREVW1qK1pjRnBFMnhuUm8rT2pnY3d5Tkk5Qk5IWmJBckF0NzBHM21TcU5EYVpEd1lBdlpENC9nN09mV0hYTXRvTFJqUC80WEFNK1hEemZMNlE1ZFUzalZWVmR4Ly8zM044czV3QnFvWGdBQUN3aEpSRUZVUlVUYU9sMVRLQ0lpQUZ3eHNCUHI5aDVrVDVHRElVa1JQRFMrTzY5OW4xdi9BOXVJZ3c0WFVmZC9hM1FZSWlJaWZrZEZvWWlJQU41SlZWNjRJcFhZY0J2N1NxdVp2enFYUnovYlhmOERSVVJFeEsrcEtCUVJFUUFlKzN3UGozMitwLzREUlVSRXBGM1JSRE1pSWlJaUlpSUJURVdoL0g5Nzl4NWpaWjNmY2Z4em1EUE1EQmQxVkZaQkVSd3VDbmdwMEtxc0NocHBUTDBzcFpxbFVUUXV4cmFSWnJ1MWFtek5ibmRSaTNkZDdXYWoxVDhhM2JvR2QwMWE2OW9xcllHa3JLdmlyVklSbGFLZ3FMQmNaSzdNY1BySHNDaXU0RUE2bk1IbjlVcEluakJubnQvM3dHUXk3L2s5NXprQUFFQ0JpVUlBQUlBQ0U0VUFBQUFGSmdvQkFBQUt6TjFIQVFCNlVXZG5WeDU2K3RVODhNVFN2UEwyMmpTM2JhMzJTRUNWRGFpcnpZU1JRekxuM0VtNS9KeUpxUzNYVkhVZVVRZ0EwRXM2Tzd2eXpSOHN5T09MMzZqMktFQWYwdEsrTmM4dmZ6L1BMMzgvanozN2VuNXg2K3lxaHFFb0JBRG9KUTg5L1dwM0VOWVBTSVlmazlRUFRNcTExUjRMcUxhdXpxU3RPVm05SWd1WHJzd2RqeTdKZFJlZlZyVnh2S1lRQUtDWFBQREUwdTZENGNja2d3NFNoRUMzbW5JeThNRHU3dzFKSGxuNFdsWEhFWVVBQUwza2xiZlhkaC9VRDZ6dUlFRGZWTmVRSkZteGVuMVZ4eENGQUFDOVpNZE5aZXdRQWwra3B2dlZmSzBkblZVZFF4UUNBQUFVbUNnRUFBQW9NRkVJQUFCUVlLSVFBQUNnd0VRaEFBQkFnWWxDb004WlVMZjlMbjFkMWIwVEY5REhiZjhlVWQrL1hPVkJBUFp2b2hEb2N5YU1ITko5ME5aYzNVR0F2cTJqTFVuU05MU3h5b01BN045RUlkRG56RGwzVXZmQjZoVkp5eWQyRElHZGRYVW1yVnVTTlc4bFNTNmNOcjdLQXdIczMxeHZBZlE1bDU4ek1ZODkrM29XTGwyWkxIK2gydU1BZmRqSjQ0N0k5WmRNcmZZWUFQczFPNFZBbjFOYnJza3ZicDJkK1ZkTXp3bE5oNlhCNjRXQXo2anZYODc0RVVQeXZVdW5aZEU5YzlLL3RxYmFJd0hzMS95a0JmUkp0ZVdhWEhmeGFibnU0dE9xUFFvQXdGZWFuVUlBQUlBQ0U0VUFBQUFGSmdvQkFBQUtUQlFDQUFBVW1DZ0VBQUFvTUZFSUFBQlFZS0lRQUFDZ3dFUWhBQUJBZ1lsQ0FJQWVXTDE2ZGJWSFlBLzByeW5sNmpPSDUrVnJKcWZsMXRQVGZ2dlV2UGszSjJYU2tZT3FQZG91blRMaWdGVHVtcFpCZFRYVkhvV0NLVmQ3QUFDQS9jRlZWMTJWdFd2WFpzU0lFWms3ZDI1T09lV1Vhby9FTGd6bzN5Ly8vbWNucEYrcGxMLzQrZHQ1YnRYbTFOYVVjc3JJQTdLbHZhdmE0L1U1WTRZMDVGK3ZPRDRuM1BwQzJqcTNWWHNjcWtBVUFnRDBVSE56YzVZdFc1YTVjK2VtdnI0K3c0WU55NVZYWHBrenpqZ2pwVktwMnVPeDNkK2QyNVNHMnBwOC9ZY3ZwWDE3NUxSMUprOHYzMURseVhhdmtxUnJXeVdWeXI1ZDk1QUJ0Umt6cEdIZkxrcWY0dkpSQUlDOTBOYldsbmZlZVNkWFgzMTFwazJibG9zdXVpaFBQZlZVdXJyc1JGVlRiVTBwbDU5OGVPYjkyNm9kUWZoRnpocmJtSmV1bnB5TzI2ZG01WGRQenRuSEhwemswMHM0THp2cDhId3diMHJlLzhHVW5EVzJNWDg1N2Npc3YrblVySjAzSmVkUE9HVEhlZXJML1hMdkg0M08rcHRPelpaYlRzc2psNDdMZ2ZYbG5jNzFyWk1PejdvYnY1NjdaNDdlN2RyUHJkcWM4bDh0U25OSDk5ZlF0NmNla1EvbVRVbnJiYWZ2K056UCs4MGF2MzlNOXpuYmI1K2ExNjc5M1V3ZVByaEhNeWJKa3U5TVRKSzAzblo2S25kTjIrTi9jL1ovZGdvQkFEN25tV2VlU1V0THkwNS85K0dISCs3eThjM056Vm0rZkhtdXYvNzYzSERERFJrMmJGaG16WnFWVWlxcHhBN2l2alJtU0VNRzFkWGt1VldiZC91NEErcHFjc1dqYithL1Ayak8vUE9Pem84dkhKT21HNS9iOGZIamhnN01tSnQrbFI5ZE1DYi9kTW00UFA3cXVveVk5OHZjTVdOVTd2ekRVZm1YMTljblNlNmZOVFpOaDlUbnhOdGVTTnZXYmZucHBlTnkxOHhSbWZQSThoM25tbjVNWTVwdWZDNmw3VjhMWDdaMmtvdzZ0Q0UvbkRrNjAzLzhhbjYxYW5PT1BXekFicC9QbjB3Wm1uUHVmeTF0bmR2eThNWGo4Zyt6eG1iUzdTLzJhTVlwZDcrVUpkK1ptSVpyRnJ0OHRLRHNGQUlBYkZkYlc1c2syYmh4WTU1ODhzbWQvbXpac3FWSDUvak5EdUw4K2ZNenN2V0YxRzVyN2MyUitaeTZtdTRmYjdkdTIvMDFtSSsvdGk3TFBtek9oS0VEczZtdEswY2ZVcC9hbWs4RC91OFhyOG1XOXE0ODlNS0grZHFnMnR5ODhOMXNhZS9LVDVkK2xOR0hOcVRjcjVRaGcyb3plL0pobWZ2WVcxbTlzVDNybXJmbXptZFg1NElUaHV5MDF1My84VjQydDNWbFUxdG5qOVpPa283T2JhbFVrcU1PcXNzbjdWMTUvdDFQZHZ0OC92cUpsZmxnYzBjMnRIVG0zc1ZyOGp2REJxVm1EMmFrMk93VUFnQnNkOTU1NTZWU3FhU3pzL08zUHZiZ2d3L200NDgvL3RKelRKbzBLYk5uejg3RWlSTno0RGZ1N0kweDJZMVZHOXBTcVNUSER4MllaOS9hdU12SHpUL3Y2TXc1ZVdpVy9PK210Rzd0M2gycitjenJRdGMxYjAyU0hUZW1XYnU1STBsMlBMYmNyNVNqR3V0VEtpVXZYelA1dDg3Zi96T1I5L2I2blg4eHNLdTF0K2JUa0gxdlkzc3UrY24vNU5ielIrV3FNNDdNbFkrdHlPSjNOdTN5K2F6OXBHUEg4Y2JXenBSS1NXMFBadXpvMnNjdllLUlBFb1VBQU51VnkrWE1uRG56Q3orMllNR0NMNHpDVXFtVTZkT25aOGFNR1RudXVPTXllUERnTC9oczlwVmZ0M1RtNlRjMzVKb3poKzh5Q2tjZDJwRHJ6am9xRTI1NVBzdld0dVRzWXcvT0gwLzgyaDZ2OWRIMkVCc3g3NWQ1ZDBQN0xoLzMyVTNMUFZuN0p5OStsQVV2ZjV4YnptL0tnc3ZHNS9EdkxlbTFHU2sybDQ4Q0FPeWhtcHFhekpneEkvZmRkMThXTFZxVW0yKytPVk9tVEJHRWZjU2YvMnhGVGhveE9JOWROajdIRHgyWWNyOVNHZ2VVTS9QNFF6UGg4SUdwN2RlOWl6ZWlzVDZOQThyNTl1bEg3TlU2NzIxc3o2SzNOK1h1bWFNei9LQzZsUHVWY3VLd1FUbHJiT011UDZlbmE0OW9yTTlwVFFlbWt1U3RkYTJwcisyWHZibkJiVTltM05EYXZUTithdE9CT1hpQVBhTWk4cjhPQU5BRGRYVjFtVGx6WnFaUG41NFRUend4RFExdTRkOVhyZmk0TlpQdmVERi9lL2JJUFBXbkorU3d3YlZwN3RpV1Y5N2ZraXNlZlRQTFAyckpQWXZXNUdmZm1wQTFtOXB6NytJMU9XZjh3WHUxMWpmL2NWbCtkTUhvTEx2dTk5Sy8zQyt2cjIzT3RmLzh6aTRmLzBZUDF5N1hsUExBckxGcE9xUWhLMy9kbHRrUHY3SFhiMVh4WlRNdS82Z2w5eS81SUU5Y2NWdzJ0M1hsc08vKzE5NHR4SDZyVktuczYzZENBUURZLzFRcWxUMStMOExTR2QvdlBwaDQ1di8vUU1CWHcwdi9tU1NwUFB2OXFvM2c4bEVBZ0I3dzV2VEFWNVVvQkFBQUtEQlJDQUFBVUdDaUVBQUFvTUJFSVFBQVFJR0pRZ0FBZ0FJVGhRQUFBQVVtQ2dFQUFBcE1GQUlBQUJTWUtBUUFBQ2d3VVFnQUFGQmdvaEFBQUtEQVJDRUFBRUNCaVVJQUFJQUNFNFVBQUFBRkpnb0JBQUFLVEJRQ0FBQVVtQ2dFQUFBb01GRUlBTkJMQnRUVmRoOTBkVlozRUtCdjJ2NjlvYjUvdWFwamlFSUFnRjR5WWVTUTdvTzI1dW9PQXZSTkhXMUprcWFoalZVZFF4UUNBUFNTT2VkTzZqNVl2U0pwK2NTT0lkQ3Rxek5wM1pLc2VTdEpjdUcwOFZVZHAxU3BWQ3BWblFBQTRDdHFhMmRYL3VEYWg3Tnc2Y3BxandMMFVTZVBPeUtMN3BtVC9yVTFWWnRCRkFJQTlLS3RuVjI1NDlFbGVXVGhhMW14ZW4xYU8rd1dRdEhWOXkrbmFXaGpMcHcyUHRkZk1yV3FRWmlJUWdBQWdFTHpta0lBQUlBQ0U0VUFBQUFGSmdvQkFBQUtUQlFDQUFBVW1DZ0VBQUFvTUZFSUFBQlFZS0lRQUFDZ3dFUWhBQUJBZ1lsQ0FBQ0FBaE9GQUFBQUJTWUtBUUFBQ2t3VUFnQUFGSmdvQkFBQUtEQlJDQUFBVUdDaUVBQUFvTUJFSVFBQVFJR0pRZ0FBZ0FJVGhRQUFBQVVtQ2dFQUFBcE1GQUlBQUJTWUtBUUFBQ2d3VVFnQUFGQmdvaEFBQUtEQVJDRUFBRUNCaVVJQUFJQUNFNFVBQUFBRkpnb0JBQUFLVEJRQ0FBQVVtQ2dFQUFBb01GRUlBQUJRWVA4SFFpV0xnTWFudnZjQUFBQUFTVVZPUks1Q1lJST0iLAoJIlRoZW1lIiA6ICIiLAoJIlR5cGUiIDogImZsb3ciLAoJIlZlcnNpb24iIDogIjExIgp9Cg=="/>
    </extobj>
    <extobj name="C9F754DE-2CAD-44b6-B708-469DEB6407EB-4">
      <extobjdata type="C9F754DE-2CAD-44b6-B708-469DEB6407EB" data="ewoJIkZpbGVJZCIgOiAiMjEyNDIzODAwNzMxIiwKCSJHcm91cElkIiA6ICIxNDE4Njc1OTEzIiwKCSJJbWFnZSIgOiAiaVZCT1J3MEtHZ29BQUFBTlNVaEVVZ0FBQTlJQUFBSFVDQVlBQUFEV1ZSRHFBQUFBQ1hCSVdYTUFBQXNUQUFBTEV3RUFtcHdZQUFBZ0FFbEVRVlI0bk96ZGQzeGI5YjMvOGZmUjlKSlhQQkl5N0NUT25oQ3lkNEJBZ2JhMDBCWm9TMXVnRzBySDdhTDA5dmJYUlc5YldrcTUwRUlwVU1vb2hMMmFrRUEyU1NBa0FiSVRaeS9iaWZmUU9yOC9aTXVXSmR1U2JWbXg4M28rSG4xVU92cWU3L2w4anhTc2o3N0x1TzV6ajVnQ0FBQUFBQUFobm5qc0MwYWs0NWFlRGdRQUFBQUFnTjZNUkJvQUFBQUFnQmlRU0FNQUFBQUFFQU1TYVFBQUFBQUFZa0FpRFFBQUFBQkFERWlrQVFBQUFBQ0lBWWswQUFBQUFBQXhJSkVHQUFBQUFDQUdKTklBQUFBQUFNU0FSQm9BQUFBQWdCaVFTQU1BQUFBQUVBTVNhUUFBQUFBQVlrQWlEUUFBQUFCQURFaWtBUUFBQUFDSUFZazBBQUFBQUFBeElKRUdBQUFBQUNBR0pOSUFBQUFBQU1TQVJCb0FBQUFBZ0JpUVNBTUFBQUFBRUFNU2FRQUFBQUFBWWtBaURRQUFBQUJBREVpa0FRQUFBQUNJQVlrMEFBQUFBQUF4SUpFR0FBQUFBQ0FHSk5JQUFBQUFBTVNBUkJvQUFBQUFnQmlRU0FNQUFBQUFFQU1TYVFBQUFBQUFZa0FpRFFBQUFBQkFERWlrQVFBQUFBQ0lBWWswQUFBQUFBQXhJSkVHQUFBQUFDQUdKTklBQUFBQUFNU0FSQm9BQUFBQWdCaVFTQU1BQUFBQUVBTVNhUUFBQUFBQVlrQWlEUUFBQUFCQURFaWtBUUFBQUFDSUFZazBBQUFBQUFBeElKRUdBQUFBQUNBR0pOSUFBQUFBQU1TQVJCb0FBQUFBZ0JpUVNBTUFBQUFBRUFNU2FRQUFBQUFBWWtBaURRQUFBQUJBREd5SkRnQUFBRWhPcDA4enBwVnF4TWdLWldXNlpiZjdFeDBTZ0NoNFBCYWRLWGRveis0TXZiMHhSdzBOMWtTSEJLQUhrRWdEQUpCZ2hZWFZ1dUx5dzhwSTl5UTZGQUF4c3R2OXlzdXRWMTV1dmNaUE9LMVhYaDJzQXdmU0VoMFdnRGhqYURjQUFBbFVXRml0NjYvZFR4SU45QUVaNlI1ZGYrMStGUlpXSnpvVUFIRkdqelFBQUFuaWRQcDB4ZVdIZzg4cksrMWE4ZVlBSFRxY3F1cHFld0lqQXhDdHREU1BoZ3l1MFVXTGpzdmxDdndnZHNYbGgvWGczMGN5ekJ2b3craVJCZ0FnUVdaTUt3MzJSRmRWMmZYM2Y0elU5aDJaSk5GQUwxSmRiZGYySFpsNjhLR1JxcW9LL052TlNQZG94clRTQkVjR0lKNUlwQUVBU0pBUkl5dUNqNWV2R0tDNk9ucXZnTjZxcnM2cTVTc0dCSjhYamFoTVlEUUE0bzFFR2dDQUJNbktkQWNmSHpxY21zQklBSFNIdzBlYUZ4bHIrZThiUU45RElnMEFRSUswM09LSzRkeEE3MWRWMWJ6OGtNUGhTMkFrQU9LTlJCb0FBQUFBZ0JpUVNBTUFBQUFBRUFNU2FRQUFBQUFBWWtBaURRQUFBQUJBREVpa0FRQUFBQUNJQVlrMEFBQUFBQUF4SUpFR0FBQUFBQ0FHSk5JQUFBQUFBTVNBUkJvQUFBQUFnQmlRU0FNQUFBQUFFQU1TYVFBQUFBQUFZa0FpRFFBQUFBQkFERWlrQVFBQUFBQ0lBWWswQUFBQUFBQXhJSkVHQUFBQUFDQUdKTklBQUFBQUFNU0FSQm9BQUFBQWdCaVFTQU1BQUFBQUVBTVNhUUFBQUFBQVlrQWlEUUFBQUFCQURFaWtBUUFBQUFDSWdTM1JBUUFBQUp3ci92Zk9qMm5Rd016Zzgrcy8vMmdDb3dFQWRCYUpOQUFBNTRqSC8zbERwODRqMlFNQUlCUkR1d0VBQUJvTjZKK3VTeGVQMXZlL3R5alJvWFRhMmRxR3N6VXVBT2dNZXFRQkFEaEhIRDllR1hZc056ZE5OcHVsM1RMbmlqdCt2RmhqeC9aUGRCaGRjcmEyNFd5TkN3QTZpMFFhQUlCenhQZCs4SHpZc2RaemRpT1ZPVmVrWnlRbE9vUXVPMXZiY0xiR0JRQ2R4ZEJ1QUFDUU1GYXJrZWdRY0E3aDh3YWd1OUFqRFFBQU9tU3hHSm8wY2FDbVhEQklRd3Y3S1QvZkphZlRwdXBxdDRvUGxHbjVpdDE2ZC9QaHNQTmFMbkIyNUdpNWZ2TFRWL1NwcXlkcjlxeWh5c3hNMGJQUGI5V1NaN2NHeTZTbE9YWFZ4eWJvd2ltRGxaV2RvcG9hdDdac09hb24vNzFaZDl5K09Lb1ZyOGVNenRmRkY0M1NxSkY1U2s5UGt0dnQxYkZqRmRxNDZaQ1dMZCtsaGdadm16RzJkVHlXQmRkU1V4MzYrRWNuYU9xRlE1VGRMMFYxZFI1dDIzWk1qei94YnRSMTlGUWJZcjFPU3dVRjJicG8wVWlOR1pXdjdPd1VPWjAyMWRhNmRlUm9oWjU1ZG91MmJ6L1I2YmpHanh1ZytmT0tOSEpFcmpJeWtpVkpGUlYxMnIzbmxONThhNisyN3pqUlliM1JmTjRBb0xOSXBBRUFRSWV1djI2S0xyOXNiTmp4akl3a1RaNDBVSk1uRGRTcnIyM1hZNCsvMDI0OVgvL3FiTTJZWGhqeHRRRUQwblhIanhjckt5c2xlQ3d6STFrTDVoZHAxS2c4T2V6V2R1dTIyU3k2OFlzenRHQitVYXZqRGhVVjVhcW9LRmNMNWhmcHp0KzlvZExTbW5icjZxejhmSmZ1K1BGaTlldVhHanhtZDFrMVovWXdEUitXSTV1OS9jR0FQZFdHcmx6SGFqWDAyZXN2MUdXTHg0VFZtNWJtMU9oUmVSb3pPbC9idDBkT2R0dVRsR1RYTjc0MlJ4ZE9HUnoyV201dW1uSnowelI3MWpDdFhyTlBEL3g5dmJ4ZWY3djF0ZmQ1QTRDdVlHZzNBQURva05QUi9OdDdmYjFIcDA1VnFhYkdIVkxtOG8rTTFlalIrVzNXa1pmcjBvenBoVEpOcWJTMEp1UjhtODJpNzl5MklDU0o5dnRObFpSV3krUDFhVUQvOUpEa05KSXYzelF6SkRIMGV2MDZlYXBLOWZYTnZhcm5uWmVoNzMxN29TeVc1aUcreDQ5WDZ2anh5ckNrck9sNHRBdXcyV3dXZmZmYkMwUGlETGJCNDlPQUFlbkt6VWs3SzlyUTJldEkwazFmbWhtV1JIczh2b2lmaVZqaU1nenBPN2N0Q0V1aVQ1K3BWWGw1WGNpeHVYT0c2K1liWjZvOTdYM2VBS0NyNkpFR0FBQWRxcXYzNktWWFB0RHExZnQxOUZpNVRGTXlERU9mdkdxaXJ2N2twR0M1T2JPR2F1Zk9reEhyY0Rpc09ubXFTci83d3dvZE8xWWh3d2owWUVyUzdGbkRRb1p0SHoxV29mLzkvWEtWbEZRck5kV2hiOTB5WHhQR0QyZ3p2dkhqQm1qdW5PSEI1MnZXN3RmRGoyNVViYTFiTnB0RjExODNKWmo4RlJSa2E5clVBcjI5NFlDazVnWFd1cnJ3MnV4Wnd6UjRVSXMySEszUWIzOGY2TkZOVFhYbzFtL08wOFFKNXlXOERWMjV6dGl4L1VNU2NMZmJwOGYrdFVrclYrMlR4K3VUSkJVTno1SExsUlJ6WERPbUY0YTh4eWRQVmVtUGYzcExodzZma1NRTkhkcFAzL3YyUW1WbkIzNXNtVGQzdUZhOHVWdTc5NVJFdkovdGZkNEFvS3Zva1FZQUFCMTY0c25OZXVMSnpUcHlOSkJFUzVKcG1scTlkbjlJdVpiSlVpUVBQTGhleDQ1Vk5KNHZWVlUxU0pLbVR5c0lLZmYzaDlhcnBLUmFrbFJUNDlaOTk2K1J6MmUyV2U5RmkwWUdINWVXMWVpdkQ2eFZiVzJnQjlMcjlldVpKYUh6WXM4L2YxQzdjWFpHNnpZOCtORDY0TERvbWhxMy91OHNhVU5Ycm5QUndwRWhyejMwOE50Nlk4WHVZQkl0U1h2M2xlcTlMVWRpanF0bGNpOUo5LzkxYlRDSmxxVGk0ckt3cVFPelpnNXR0ODYyUG04QTBGWDBTQU1BZ0E2WnBxbWk0VG1hY3NGZ0RSbVNwYnc4bDNKeVVrT0dmRXRTY3JLOXpUcHFhdHh0TGhKVldKQWRmRnhiNjliT1hhZENYaSt2cU5PcGtpb042SjhlOGZ5UkkzS0RqM1A2cGVxZkQzKyszZmJrNTduYWZiMHpDZ3REMjdCcmQyZ2JLaXZyejRvMmRPVTZMYyt0ci9kbzdicjlrVTdwbEdGRCt3VWZWMWMzaE4wL1NmcHcrL0dRNTBNR1o3VlpYM3VmTndEb0toSnBBQURRTG9mRHFsdStNUzlzN3FyUFo2cTB0RVk1T2MxemdnMUwyOXNMbFZmVXRmbGF5eUczcmVmRE5sK3Y3WVdsMHROajI2ZTR2WVMvczF5OXBBMWR1VTdUQ3RxU2RPWk1YYnM5N0xGS1RXMitmNVdWOVJITE5QV2NOM0VtdFgwUDJ2dThBVUJYa1VnREFJQjJmZVpURjRRazBTKy84cUhlZkd1UFRwNnFrbW1hK3RlamtiYzRhczAwMjA2Ni9QN20xNUxhU0JEVFV0dWUzOXJRNEZWS2lrTlNZSGh5MDdEd3RuVDBlbWQ0Zlg1WnJZRlpjMjIxd1pYV2RoTGJVMjNveW5VOEhwOXN0a0FiTXpLU1pCaFNPMjlyVE9ycTNNRWZWRkxiZUs5YjM3K3Fxc2dKdDlUKzV3MEF1b3BFR2dBQXRHdm16TUxnNDdLeUdqMytaUE4reUFQUHkraVdhNVNXVnV1OHhycXlzMUkwWUVCNnlJck9CVU95bEptWjNOYnBPbmE4VWtYRGN5UUZoaHovNE1jdnR0djdHMG5ydk10dXM0Yk0vZTFJYVVtTkJnNXNia04rdmtzblQxWUZYeDlhbUsyTWpMWVQ2WjVxUTFldWMrUm91VVlVQllaM3A2UTROUFhDQW0zY2RMQmI0anAwNkl6R2p1MHZLWkNrRnd6SjBzRkRaMExLVEdpMVdOdSsvYVZSeFEwQTNZM0Z4Z0FBUUx0YURsbE96MGdLTGlpV2x1YlVUVithMFMzWCtMRFZuc05mdlhtVzBodFhmczdPVHRIWHZqSzczZk0zYm14TzV0TFNuUHI2VjJlSGJaZGx0MWsxZGt6L3NFWEJtalRVZTBLZXo1Z2VLSmZVenZEaDBEYUV6dC85eXMyejVISTVnMjM0NmxuU2hxNWNaKzI2NGxadG5LbVpNd3FEVzJRWmhqUjJUSDlOdVNCMEdrQTBjYTFwTmQvNjYxK2JvLzR0NXBNUEg1YWo2ejV6UWZDNTMyOXF6WnJ1bTZNTkFMR2dSeG9BQUxUcjJMRUtEVzVjMU1sdXMrck9YMzlVWmFkcmxKV1pJbFBkTTN6MlA4dDJhdUdDRWNGaHd5Tkg1dWt2Zjc1R1o4N1VLanM3VlZhcklWK0xvZE90TFZ1K1M0c1dqZ2dtWHJObUR0V3NtVU5WVVZHdnVqcTNIRTZic2pLVFpSaUdWcTNlcHcwYnczdFJpdytjVmxGUjgySmFYLy9hSEgzcW12T1ZrWkdrTDl6NHJ3N2JzUFNOWFZxMGNHU3dEV05HNSt2ZVAzOHFwQTN0NmFrMmRPVTZLOTdjcmZuemlqUzBjV0cxbEpUQXRsNWZ2c21yaXNvNnBidVNsSnhzMTVMbnR1cmR6WWRqaW12MW1uMWF0R0JFc055UXdWbTY2M2RYcWF5c1JoYUxFYkxIdUNTOStOSUhPbjRpdWoyK0FhQzcwU01OQUFEYXRlUzViU0ZEY3kwV1E3azVhYkxaTFByblB6ZDF5eldPSGF2UXc0OXVETG1PeldaUmJtNmFyRlpEeTFmc0RrbWFXZzhWYm1qdzZzN2ZMZGZoSStVaHh6TXlrdFMvZjdxeXMxSmtHTzBuc3E4djNhR0dCbS9Jc1p5Y1ZObnQxbTVwd3p2dkh0YlJveFZ0bnQ5VGJlaktkYnhldjM3MysrWGFzemQwNytha0pKdnk4MXh0TG9BV1RWdytuNm5mM2JWQ08xcnRROTZ2WDJwWUV2M3lLeC9xNlNYdlJid1dBUFFFNjRTSm4vaWZSQWNCQU1DNWFPNmM1b1JoOVpyOGhNUnd5Y1dqUWxaeFh2TGMxckF5UjQ5VmFQLytVdVhrcE1ubGNzbzBUUlh2TDlNL0h0bW90ZXVLZGZVbkp3WExWbGJWYTlrYnU0TFAyM3V0dGVJRFpkcTU4NlF5TTVQbGNqbGxzUmc2ZXF4Q3p6NjNWVXVlMjZvckx4K24xTlRBSWxuMTlSNjkrTklISWVmWDFMaTFjdVZlbFpSV3kyNjNLaW5KTHJ2ZElwL2ZyNHFLZXUzWlc2S2xiK3pVaXk5OUlJOG5mTzV6ZFhXRHRtMDdxdXlzRkdWa0pNbG1zNmkyMXFOZHUwOXB6ZHJvaGhBWEh5alR6bDB0MjJEUmlST1Zldm1WRC9YWTQ1dDAwVVVqMjczZlBkV0dybHludnNHcjFXdjI2Y1NKS3RudFZxV2tPR1N6V2VYekJSWXUyL3plRWExNGMzZkluczNSeHVWMis3UjZ6WDRkUGx3dW04MnFwR1M3N0hhclBCNmZTa3FxdGVtZGcvcmIzOWUzK1g3RThubUxsN1BoM3pXQTd2UEJ0dWQvSHVtNGNkM25IbUZKUXdBQUV1RDJIMjBMUHY3MW5STVRHTW5aTHkzTnFiLyszNmVEUGFVSEQ1N1dqKzk0T2NGUkFlSDRkdzMwTFU4ODlvV0lRM1FZMmcwQUFNNEs3WTFhL3VpVjQwS0dHMy93NFltMkN3TUFFR2NrMGdBQTRLend3KzlmckFYemk0SjdIRXVCbnVoclAzMkJycng4ZlBDWXoyZHErWnU3RXhFaUFBQ1NXTFViQUFDY0pmTHpYZnJLemJQMDVadG02dlRwV3BtbTFLOWYrTUpYVHk5NVR5ZFlyUmtBa0VBazBnQUE0S3hpR0ViWXZzWlNZTVhveDU5NFY2OHYzWkdBcUFBQWFFWWlEUUFBemdyUExObWlXVE9IcW1CSXR0TFRrMlFZZ2RXbGp4MnYxSWZiajJ2Rm0zdDA1a3h0b3NNRUFJQkVHZ0FBbkIzV3JpdlcyblhGaVE0REFJQU9zZGdZQUFBQUFBQXhJSkVHQUFBQUFDQUdKTklBQUFBQUFNU0FSQm9BQUFBQWdCaVFTQU1BQUFBQUVBTVNhUUFBQUFBQVlrQWlEUUFBQUFCQURFaWtBUUFBQUFDSUFZazBBQUFBQUFBeElKRUdBQUFBQUNBR0pOSUFBQUFBQU1TQVJCb0FBQUFBZ0JpUVNBTUFrQ0FlVC9PZjRiUTBUd0lqQWRBZFhDNXY4TEhiYlUxZ0pBRGlqVVFhQUlBRU9WUHVDRDRlTXJnbWdaRUE2QTZEQjFVSEg3Zjg5dzJnN3lHUkJnQWdRZmJzemdnK3ZtalJjU1VuK3hJWURZQ3VTRTcyNmFKRng0UFA5KzVKVDJBMEFPS05SQm9BZ0FSNWUyT09LaXJ0a2lTWHk2T2JiOXl0c1dQS1E0YUhBamk3dVZ4ZWpSMVRycHR2M0MyWEt6QkZvNkxDb2ZVYmNoTWNHWUI0c2lVNkFBQUF6bFVORFZhOTh1cGdYWC90ZmttQlpQcXFqeDlLY0ZRQXV1cVYxd2JKN2FhL0N1akwrQmNPQUVBQ0hUaVFwc2VmSEJic21RYlFlMVZVMnZYNGs4TjA0RUJhb2tNQkVHZjBTQU1Ba0dBSERxVHB3YitQMUl4cHBTb2FVYW1zVExjY0R1WkxBNzJCMjIzVm1YS0g5dTVKMTlzYmM5VFF3R3Jkd0xtQVJCb0FnTE5BUTROVksxZm5hK1hxL0VTSGdqaXc5eitoOVBuTFpYcnNjaDgvVDlYcjV5UTZKQUJBRjVCSUF3QUF4SmtsdVZiMi9vRVZuVTBQMnlJQlFHL0hIR2tBQUlBNE0yeWU0R1BUUXo4R0FQUjJKTklBQUFCeFp0aWE1N3liWGhhV0E0RGVqa1FhQUFBZ3prSjZwSDMwU0FOQWIwY2lEUUFBRUdlR3pSdDhiSHBKcEFHZ3R5T1JCZ0FBaURQRDJweElpem5TQU5EcmtVZ0RBQURFbTcxNWFMZWZvZDBBME91UlNBTUFBTVNaWVcyeDJKaUh4Y1lBb0xjamtRWUFBSWd6bzBXUE5IT2tBYUQzSTVFR0FBQ0lzNWFMamNsclRWd2dBSUJ1UVNJTkFBQVFieUdyZGpzU0dBZ0FvRHVRU0FNQUFNUlp5RDdTOUVnRFFLOUhJZzBBQUJCbmhxM0ZZbU9zMmcwQXZSNkpOQUFBUUp5RjlraXphamNBOUhZazBnQUFBSEZtV0Zzc051WmhhRGNBOUhZazBnQUFBSEZtMkpzVGFUK0xqUUZBcjBjaURRQUFFR2VoKzBqVEl3MEF2UjJKTkFBQVFKd1oxaGFMalhsWmJBd0FlanNTYVFBQWdEZ3pXdXdqTFJZYkE0QmVqMFFhQUFBZ3pvS3JkcHVHVEI5RHV3R2d0eU9SQmdBQWlDZUxQL0EvS1pCRW0wYUNBd0lBZEJXSk5BQUFRQnlGN2lITi9HZ0E2QXRJcEFFQUFPS281ZnhvMDBjaURRQjlBWWswQUFCQUhMVmNzVnNlRmhvRGdMNkFSQm9BQUNDT0RMczcrSmloM1FEUU41QklBd0FBeEpGaFp3OXBBT2hyU0tRQkFBRGl5TEMybUNOTklnMEFmUUtKTkFBQVFCeXhhamNBOUQwazBnQUFBSEZrMkZvc051WmpzVEVBNkF0SXBBRUFBT0twUlkrMDMwT1BOQUQwQlNUU0FBQUFjUlN5anpSRHV3R2dUeUNSQmdBQWlDTVNhUURvZTBpa0FRQUE0c2l3TncvdEZvazBBUFFKSk5JQUFBRHhSSTgwQVBRNUpOSUFBQUJ4RkRxMG0xVzdBYUF2SUpFR0FBQ0lJOE5LanpRQTlEVWswZ0FBQUhFVTJpTnRUV0FrQUlEdVFpSU5BQUFRUjBhTGZhVGxZMmczQVBRRkpOSUFBQUJ4MUxKSDJ1OWhhRGNBOUFVazBnQUFBSEhFWW1NQTBQZVFTQU1BQU1TUndmWlhBTkRua0VnREFBREVrV0Z2VHFSRklnMEFmUUtKTkFBQVFCeXgvUlVBOUQzODF4d0FBQ0NlN00ycmRqTkgrdHp3K0Q5dmFQZjE2ei8vYUE5Rmd0N3FTMStZcm5semgydkpzMXYxOHFzZkpqb2NSRUNQTkFBQVFCeUY5a2l6anpSNnpxU0pBM1hENTZicVJ6KzRPTkdoSk5UWmVoL2FpMnZldk9GeU9tMmFOMjk0QWlKRE5PaVJCZ0FBaUNOVzdUNTNsWmZYNmJlL1g1Nnc2Ly93K3hkSmtrcExheElXdzluZ2JMMFA3Y1cxZE9sT0xWd3dRbThzMzkzVFlTRktKTklBQUFCeDFES1Jackd4YzR2WDY5ZkJnNmNUSFViVURNT1FhWnFKRGlQaHpvYjc4TVJUbS9YRVU1c1RHZ1BheDMvTkFRQUE0aWlZU0p1R1RCOUR1eEhLWWpGMDJlSXhXckNnU1BuNUx0WFhlYlh0L1dONjZ1bk5ZVDJWa3ljTjFKelp3elNpS0ZmWjJTbHFhUEJxMy80eVBmZjhWdTNjZFNwWXJ2VWM3WnljMU9DeHB2blpUYzlMUzJ0MC93TnJkZE9YWnFoL2ZybytlMFA0NjkvNnpwSmdYWC8rNDlYS3lVa05xU3ZXZG5UMlBseDgwU2pkK01YcGtxU0RCMC9yOXArK0xOT1U3SGFyL3ZTSFR5Z3JLM0JQZm5qN1N6cDFxcXBiN2tNczk3M0pwSWtEdGZpU1VSbytQRWRwcVU3VjEzdTB2N2hNdjc1eldhZmVuNWIzMzJJeGRQR2lrWm83ZDdnR0RjeVV4V0xveElsS3JWMWZyRmRmMnk2djF4OHMyN0tPLy9lcjEvWEZHNlpyN0pqKzh2bjhXcmUrV1AvODE2YVE4b2dOaVRRQUFFQ2NHRmF2WkFSNnRrd1B3N29SeWpDazIyNmRyNmtYRGdrZXM3dXNtajFycU1hTjdhL2I3M2haNVJWMXdkZHV1M1crbk03bXIrOHBLUTVOR0Q5QVk4Zms2MmMvZjAzN2k4dGlqc0hodE9xMlcrYkw1WEwyV0RzNmUvN3lGYnMxZjk1d0RSK1dvNEtDYkUyNVlMRGVlZmV3Rmw4eVNsbFpLWktrSi8rOVdhZE9WY1hjaHZidVF5ejMvZnJycHVqS3k4ZUZuSitTNHRENGNRTmlqcWsxcTlYUTk3NnpTSk1uRFF3NVBuaHdscTRkbktYSmt3YnBOM2N1azhmckMydmJUMzY4V1BsNXJ1Q3hTeTRlcGNyS2VpMTVibXVYNHpwWGtVZ0RBQURFU2NzOXBPbU5qcStDZ216ZDhMbXBjYW43MGNjMmRXcUlkc3VleGlaTG50dXFKYzhHa3BmNTg0cUN5ZU9xMWZ1MDRxMDltakIrZ0s3K3hDUmxaaWJycXFzbTZ1RkhOZ1RQUFZWU3JYWHJpN1YzYjRuY2JwOFdMaGloQmZPTFpMVmE5SkhMeHVyZSsxWkxrbjU4eDh1U3BOLzg4a3BKN2MvVlRuY2xhWDl4bWU2K1o2VlNVanIzWTArczdlanMrYVpwNnFGL3ZLMWYvUHdLV1N5R3J2N2taSDN3NFFsOTlNcnhrcVNkdTA1cDZiS2R3WHE3Nno1RWU5K25UUzBJSnRGMWRSNDkrL3hXN2RwMVNrbEpkczJjVWRpcHVGcTY1T0xSd1NTNitNQnBQZm5VdS9MNVRWM3p5Y2thUFNwUG8wZmw2ZkxMeCtxRkY5OFBhOXVlUFNYNnYvdldhUGFzb1ZwOHlXaEowc3daaFNUU1hVQWlEUUFBRUNlR3JibG5pSVhHNGlzMXhhRXhvL1BqVm5jOExGd3dRcEpVVyt2V2Y1YnVrTitVM25uM3NDNi9iS3lTayswNmY5SkFQZHlpL08xM3ZDU2ZMekRDSVMzTnFWVnI5bW5CL0NKSlVrRkJWckJjNjZTL283bmE5OTYzV3NlUFYvWllPN3B5ZnZHQjAxcjZ4azVkdG5pTUNvWms2VnUzekZPNkswbHV0MDkvZTNDZFdrNXQ3cTc3RU8xOVgzekpxT0RqdSs5WnFXM3ZId3MrLytERDQ1Mk9xOG5jT2MwcmVOOXo3eXFkT0JHSTlTOG5WdWt2ZDE4alNabzFjMmhZSXUzem1mcnJBK3RVWGQyZ0F3ZE9hK0dDRWJMYnJjck5TK3Z3bW1nYmlUUUFBRUNjR05ibVBhUlphT3pjRTZtbnNhSzhlWWp6NEVHQkpDd2x4YUZmL2VMS3NQT3pzMU5DbnMrYU1WVHo1eGVwc0NCYkthMlMrNVpEajJOUldWWGZwU1JhaXIwZFhUMy82V2UyYVByVUFtVmxwUVI3YUo5NWRrc3dzZXlNOXU1RHRQZTlzQ0Jia2xSZDNSQ1NSSGVYZ2VkbEJHS3RyQTlwNituVHRTcXZxRk5tUnJMNjU3dkN6aXN2cjFWMWRZTWt5ZVAxcWFLeVhqbjlVbVczTVVxbUsvZ3ZPZ0FBUUx5MEdOcnRKNUh1VWIvODlkSnVxK3RBSjFmZTdxaW4wV2F6dEh1KzFkcjgraWV1bXFoUFhUMVprclR0L1dQYXN1V29UcFpVNmZ2ZlhTUkpNbVIwS2taM2c2L2pRaDJJcFIzZGNiNXBTajUvNktyYWVYbmhDV1FzMnJvUHNkeDNoOE1XakM4ZWpNWkwrU05jd05MNFlsUFBlVXRoeFZtWXZWdndYM1FBQUlBNFlRL3B4Tml4ODZTMjd6aVI2REE2VkZwYXJmNzkwMVZYNTlGWHZ2NlVmTDYyVjFDK3RIRmVhMDJOVzcvOTNYS1pwaGxjUGJzak5udjdpV29rSHE5UGRwdFZ5Y25ObjF1cjFWQjZlbEpZMlZqYUVVbXM1My8ydWluSzZSZG8rNEdEcDFWWWtLMkxGbzdRcXRYN3RIZHZTWnZuZGVZK3hITGZUNTZzMHNDQkdYSzVuQm85S2kvaWl0NWRpZXZFaVVvTkhweWx6SXhrNWZSTFZXbFpZRFh6bkp6VTRQdHk1TWlacU9wQzE4WCthUUlBQUVCVVdnN3ROcjBNbzBTb2Q5NDlMRWxLVHJiclc3Zk0wNFR4QXpSMGFEK2RQM21Rdm5qRE5LV2xOYThnbmR5NEFGWktpbDF6NXd6VG1OSDV1dVhyYzl1dHY3YldMVW5LekVqV29vVWp3bFo3YnMvSms0R1ZyMU5USFpvNW8xQ0dJVjF4K1RnNUhPR2Y0MWphRVVrczU0OGIyMStMRm82VUpHMTY1NUFlK1B0Nm1XWmc3K2ViYjV3aHF6VzhaNzRyOXlHVys3NXE5ZDdnNCsvY3RsQVhYelJLdzRmbGFOTEVnZnJhVjJaM09hNjE2NHVEajIvNTVqeU5IemRBWThmMkQ0bm5yVlg3b200YnVvWWVhUUFBZ0RocHVkaVkyUDRLcmJ6dzB2dWFNbVd3QnZSUDE5UUxoNFJzL3lSSno3L1F2R2pVQis4ZjEvbm5ENUpoR01Ha2JOKyswbmJyMzdydFdIQzE2SnR2bkNrcGRPL245cXhldlUvWFhUdEZrblRyTitmcEcxK2JvN282ajJwcjNXSHpoR05wUnlUUm51OTAydlNWbTJmSk1DUy8zOVJUVDcrblk4Y3F0SEhUUVUyZlZxQWhnN1Awa1V2SDZ1VlhQK3kyK3hETGZYLzE5UjBhTTZhL0prOGFLSmZMR2R6enVzbjlmMXZicGJoZWUyMkhKazhhcE5HajhqUnlSSzV1LzlFbElhOXYzSFJRYjc2MU82cDJvZXZva1FZQUFJZ1htenY0MFBUUmY0RlFOVFZ1L2V6bnIrbTExM2VvcExSYVBwOWZEVzZ2RGg0OHJhZVhiRkZWNHdKUmt2VFhCOVpwdzhhRHFxLzNxcjdlby9Wdkg5QWYvdmhtdS9VLy9PZ0diZHdVT01mbk0zWDRTSG5Vc2IzeTJuYTkvT3FIcXF5cWw4ZmowNjdkcC9UTFh5OVZiYTBuckd3czdlaktmYmp1TXhjb056ZXcwdlNxMWZ0MDdGaUZKT25mejd3bmYrT2M2YXMvT1NsczZIVlg3a01zOTkzbjgrdjNkNjNRdzQ5dVZIRnhtZHh1bjN3K1UyVmxOVnE1YW05WStWamo4bmg5K3MyZHkvVEVVNXQxK1BBWmVUdytOYmk5Mmw5Y3BvY2UzcUM3NzFrVnQvblpDR2RjOTdsSHVOMEFBQUJ4a0RScWh6SXZlMFdTVkxkOW5DcVdmU1RCRWZWZFk4ZjAxeDIzTDVZVW1DUDlpMS85SjhFUkFlZ0xubmpzQ3hGWDhxTkhHZ0FBSUU2TUZxdDJtejZHZGdOQVgwRWlEUUFBRUNlR2pjWEdBS0F2SXBFR0FBQ0lFOFBhM0NNdDlwRUdnRDZEUkJvQUFDQk9Rb1oyczQ4MEFQUVpKTklBQUFCeFl0aGFKdEwwU0FOQVgwRWlEUUFBRUNjdGgzYlRJdzBBZlFlSk5BQUFRSnlFTERibVliRXhBT2dyU0tRQkFBRGlwY1hRYnZrWTJnMEFmUVdKTkFBQVFKeTBYR3pNNzJGb053RDBGU1RTQUFBQWNSSzZqelE5MGdEUVY1QklBd0FBZEpFdHAxU3BGMndLTzI3WWZNSEhacXVoM1pia09sbVM2K0llR3dDZysvV0puMGFUN0c0dEhyOUZrd3FLbGVlcWxLUEZyNzhBZ083ajl0cDFxaXBkV3c4TzFkSVBKcXZlNDBoMFNFQmlHYVl5TG5sTnlhTjNTSVlwOTlFaDhwek1iMzdaMnVJN1Nhc2U2Ynl2M0N0SnF0MTJ2aXJmdktoSHdnVUFkSTllbjBpUEdYQkVOOHg5VTltcFZZa09CUUQ2UElmTm8wRlpaUnFVVmFhWkkzYnAwZFVMdGVQNG9FU0hCU1NPYVFUMmlqWk1TVkxhek5VNjgvdzF3WmRienBGdXVmMVY4cGdQZ285VEpyNG5mNzFUMWV2bjlFREFBSUR1MEt1SGRvOFpjRVRmdnV4RmttZ0FTSURzMUNwOSs3SVhOZWE4STRrT0JVaW9xdlZ6Sk5PUUpEa0xEc2d4K0ZEemk3YVdpWFRqOWxjV3Z6SVd2eDVTUi9YYnMrTWVKd0NnKy9UYVJEcko3dFlOYzk5TWRCZ0FjTTY3WWM2YlNySzdFeDBHa0RDK005bXErM0I4OExscjFxcGdEM1hMb2QxTlBkSzVuM3M0NVB3ekwzNGltSWdEQUhxSFhwdElMeDYvaFo1b0FEZ0xaS2RXYWZINExZa09BMGlvcWcyelpQb0NQYzcyL2llVU5HeXZwRmFMalhsc3N2Yy9JV3ZXNmVZVFRVTU54Y043TkZZQVFOZjEya1I2VWtGeG9rTUFBRFNhT09SQW9rTUFFc3BmN1o3Y0Fua0FBQ0FBU1VSQlZGTHRsZ3VDejlObXJaRU1zM21PdEdsSVBwdjZmZWF4a1BOTzNuOUxUNFlKQU9nbXZUYVJ6bk5WSmpvRUFFQ2pQRmRGb2tNQUVxN20zV2t5RzFleXQyV1hLWG5NaHpJc2dSNXAwMjlSK3NKbEllV3IxOCtSNlhiMmVKd0FnSzdydFlrMFcxd0J3Tm5EYWVlL3lZQy9MbG5WNzA0TlBuZk5XQnVjS3kyZlJjbmozdzhwWDcxeFJrK0dCd0RvUnIwMmtRWUFBRGpiMUc2ZUluOWRzaVRKNG1wZXk4VndoUDdZVlBMSVRUMGFGd0NnZTVGSUF3QUFkQlBUNDFETnhwbnRsbWs0TUZTKzhxd2VpZ2dBRUE4azBnQUFBTjJvOXYxSjhsVm10UG42bVJjLzJZUFJBQURpZ1VRYUFBQ2dHNWsrcTZvM3pJcjQycG5ucjJIUGFBRG9BMnlKRGdBQUFQUk5UcWRQTTZhVmFzVElDbVZsdW1XMyt4TWRVZzliSEg3b3VrcEoyM284a2tUd2VDdzZVKzdRbnQwWmVudGpqaG9hcklrT0NRQzZEWWswQUFEb2RvV0YxYnJpOHNQS1NHZEY5M09WM2U1WFhtNjk4bkxyTlg3Q2FiM3k2bUFkT0pDVzZMQUFvRnN3dEJzQUFIU3J3c0pxWFgvdGZwSm9CR1drZTNUOXRmdFZXRmlkNkZBQW9GdlFJdzBBQUxxTjArblRGWmNmRGo2dnJMUnJ4WnNEZE9od3FxcXI3UW1NREQwdExjMmpJWU5yZE5HaTQzSzVBaitxWEhINVlUMzQ5NUVNOHdiUTY5RWpEUUFBdXMyTWFhWEJudWlxS3J2Ky9vK1IycjRqa3lUNkhGUmRiZGYySFpsNjhLR1JxcW9LdlA4WjZSN05tRmFhNE1nQW9PdElwQUVBUUxjWk1iSWkrSGo1aWdHcXE2UG44VnhYVjJmVjhoVURncytMUmxRbU1Cb0E2QjRrMGdBQW9OdGtaYnFEanc4ZFRrMWdKRGliSEQ3U3ZNaFl5ODhJQVBSV0pOSUFBS0RidE56aWl1SGNhRkpWMWJ3c2o4UGhTMkFrQU5BOVNLUUJBQUFBQUlnQmlUUUFBQUFBQURFZ2tRWUFBQUFBSUFZazBnQUFBQUFBeElCRUdnQUFBQUNBR0pCSUF3QUFBQUFRQXhKcEFBQUFBQUJpUUNJTkFBQUFBRUFNU0tRQkFBQUFBSWdCaVRRQUFBQUFBREVna1FZQUFBQUFJQVlrMGdBQUFBQUF4SUJFR2dBQUFBQ0FHSkJJQXdBQUFBQVFBeEpwQUFBQUFBQmlRQ0lOQUFBQUFFQU1iSWtPQUoxa1dPVVljcjNzQXo0cVMxSysvUFVuNURuMm90eUhuNUJNZjVlclQ3bmdQbGt6enc4N1hyVmlScGZyQmdBQUFJRGVqRVM2bDNJTys1b2NCWjhQUHJla0ZNaFpkS3NNbTBzTisrOVBZR1FBQUFBQTBMZVJTSGVUcExFL2w3My9wV0hIUGNkZVZQM09YOGRVVi9LRTM4aVd1ekRzZVAyT1g4aHovQlZKa24zQTVSSFB0WjkzSllrMEFBQUFBTVFSYzZTN2lmZmswb2pIYlRsekpDT0cyMnl4eTVvZFlmaTAzeTN2cVRlYm43YzFmTnR3Ukg4dEFBQUFBRURNU0tTN2lmZjBCcG1leXJEamhpTmIxdlJ4VWRkank1b3F3NW9jWG4vcEdwbSsydUJ6OTlFbEVjLzNISHN1Nm1zQkFBQUFBR0pISXQxZFRLKzhKVzlHZk1tV015L3FhbXk1OHlNZTk3VHE4WFlmZkZRTnUrK1N2L2FnNUcrUXYvYWdHbmJmcFliOWY0MCtaZ0FBMnBFODduM2xmZlV2TWh3TmlRNEZBSUN6Q25Pa3U1SG41RExaei90NDJIRmI3ancxN0xzM2locU13RkR3Vmt4dnRieGxhMXNkOU10OTVOOXlIL2wzSjZNRkFLQWRocW1NaS84alNjci8rajJxMnpsV0ZVcy9JcGxHZ2dNTDkvZy9iNGg0L0tmLzg2cjI3U3R0OHp6RGtPNis2MnJsNUtTR0hEOXl0RncvK05HTGJaNW50MXMxYStaUVRibGdzQW9MczVXUmtTU0xZVkZWZGIwT0hUcWp6ZThkMGFyVisxUmY3NGs2MW81Yy8vbEhPM1VlRWlNdHpha3JQakpXRjV3L1NIbjVMdGx0VnRYV3VuWHNXSVgrL2N3V2JkOXhRcEwwcFM5TTE3eTV3N1hrMmExNitkVVB1KzM2a2VwdCt1eVZsdGJvVzkrSlBMS3h1Ni9aRzhYN1B2WGtkZnJLZTNLMm9rZTZHL25LTjh0MGgvL0J0cVFVeUpJeXBNUHpyZW5qWkRqNmhSMzNscndsK2NQL0dBTUFFQy9wQzVlSFBFOGV2VjM5di9VSEpZL3RQVi9HNXN3YTF1N3JvMGZsaHlYUkhUbi8vRUg2NHg4K29hOStlWll1bkRKWU9mMVNaYmRaWmJVYXlzeEkxc1FKNSttTE4welRuKzc2aEtaUEsraEsrT2lsOHZOY3V2UFhIOVhIUHpaQmd3ZG55ZW13eVdJeGxKYm0xTWlSZVNvb3lBcVduVGR2dUp4T20rYk5HOTZ0TWNTcjNzNWVjOUxFZ2JyaGMxUDFveDljM0dQeG5DdmF1N2VKK0J5Y1MraVI3azZtWDU2VHkrVVkvSm13bDJ3NTgrUSs5Rmk3cDdjOXJQcy8zUkllQUFEUnFscTFRTTVCaDJUTk9oMXlQT09TMTVSeHlXc3EvZGNYNVMzTlNVeHc3VEROUUUrekpNMmNVYWpISHQ4a244K01XSGJ1bk9GaDU3Um44Y1dqOUlVYnBvZVVOVTFUNWVWMU1rMHBLeXRaUnVPTDZhNGszWGJyZkQzeXo0MzZ6OUtkd2ZMSGo0ZXZwNUtibXlhYnpkSnVHZlFlbi92c2hjck9TcEVrclYyM1g2dFc3MU50blVjNS9WSTE5Y0loOHZ1YlA0OUxsKzdVd2dVajlNYnkzZDBhUTd6cTdldzFmL2o5aXlRRmVsL1J2ZHE3dDRuNEhKeExTS1M3bWZma3NzaUpkRzQwaVhUNFhHclRYU2JmbVhmRGpxZGNjSitzbWVlSEhhOWFFV0hGNzVZTWkyeDVpMlRQWFNTTGE3UXN6bjR5L1c2WjlTZmtMVmtsOTlGblpMclB0RjlIQnd4bmp1ejlyNUF0ZTdvc3FVTmwyTk1sMHllL3UweitxbDN5bHF5UzU5U3ltSHJaRFp0THRyeUxaTXVlSmt0YWtReG5yZ3lMTXhDN3Uweis2cjN5bnQ0Zzc4bGxNcjFWWFlxLzNYYmxYU0pyMWhSWjBvYkxzR2MyeGxBdnM2RkUvdXA5OHBXL0owL0pXekliU2pxdXF6dnZrV0dSUGU5aTJmSVdCdDVYUjdaTXYxdit1dVB5bHE2UzU4aS9aWG9xWS9yY3VCYTlIWGJNVi82ZWFqZC92YzB3T25PTzFIMzNvNlByVzVJSHlqN3dHdG42VFpPUk5GQ0d4UzdUZlZxK3lnL2tPZnFjdktjM3RsdC9hTkFXMmJLbnlkWnZqaXpwWTJWSlBrK0d6U1ZKTW4yMU11dFB5VmUxVTk1VEs4S25ac1NoN1VCM003MDJsVHg2bzZ5Wlo1VDdoYitIdlo3ejJZZmxyMHRXeWNNM3kzUTdFeEJoWktkT1ZTa25KMVZXcTBYcDZVbWFNUDQ4YmRsNk5LeWMzVzdWdEttQjBXSW5UbFJxd0lEMGR1dWROSEZnU0JMdDlmcjEzQXZiOU1ieVhhcXFDc3doZDdtY3V2U1NNYnJxNHhOa3NRUUszdkM1YVRwNnRFSWZmSGhja3ZTOUh6d2ZWdmYvM3ZreERScVlHWHdlcVF4NmozRmpCMGlTcXFzYmRPOTlhNExIOSswcjFZYU5CMlcxTnY4Uzg4UlRtL1hFVTV1N1BZWjQxZHVhWVJneVRiTkhyNG5vOFo3RUY0bDBOL05WZmlCLzNURlprczhMT1c1Tkh5L0RrZFZta21wSkdTSkxTdmdRTU0vSk45cmU2aXBHbHJRaUpZMzViMWxkSTBPT0d4YW5qRFNYSEdralpCOTRsZXEyZmIrVEY3RExXWGlUSEVNK0sxbnNvYThaVmxtU0JzaVNORUMyM0FWeURQdXk2bmY4TXVLUEJHRjFGbnhSOWlIWFIxek4zTEFteVVnZUtFdnlRTmx5NThzc3VsWHVnNC9LZmZCUnlmUjFyaDFoTVRqa0hQWlZPUVo5T3J4ZGtneHJpb3lVQWxsU0NtVExXeVFqYVlBYTl2NjU3ZlowOHoyeXVFWXFlY3hQWlVrYkVWcWR4U21yeXlXcmE2UWNBeitodW0wL2pLblpQU0llbjVrMk9BWjlTczZpYjRWZHgzRG15cGE3VUxiY2hmSWNYYUw2WGIrWEZMbjNxb2t0ZDRHY1JiZklrandvNHV1R3pTVWp6U1ZMMm5EWkIxd1IrUWV1SG13NzBCVys4aXlkdVB1L2xEUjhqekt2ZkNIa05VdHlYV0QrOUk2eHFsaDJkc3lmOW5oOU9uRGd0SVlQRC9TV3o1azlMR0lpZmNINWc1U1NFdGd5Y3ZlZVUrMG0wamFiUlRkOWFVWXdpVFpONmU1N1Z1cmR6WWREeWxWVk5laVpaN2VvcExSYVgvM3lMRW1CbnU0dmZXRzYvdXVITHdRVERwd2JVbE9kbWp4cFlOam5yK1VJaVVqelpGc2UrKytmdjZyUFhqZEY1MDhPL0wzWnVPbVFIbmwwb3pJeWsvWDU2eS9VMkxIOVpSaUczdHR5UkgvL3g5dXFyWFczV1c5YkprOGFxRG16aDJsRVVhNnlzMVBVME9EVnZ2MWxldTc1cmRxNTYxVEVXTzkvWUsxdSt0SU05YzlQMTJkdmVMVER0alRKeVVrTkh2dmRIMWJvKzk5YkpFa3FMaTdUVC83N2xXQzV6SXhrM1h2UE5USU1RNXZmTzZMZjM3V2kzVFpNbWpoUWl5OFpwZUhEYzVTVzZsUjl2VWY3aTh2MDZ6dVh4ZHpPcmx5bnJmdis1ejgycjhYUTBYb0hzYjRmVFZyZTI2WnJ0QldQeFdMbzRrVWpOWGZ1Y0EwYW1DbUx4ZENKRTVWYXU3NVlyNzYyWFY1dmMrN1JzbzcvOTZ2WDljVWJwbXZzbVA3eStmeGF0NzVZLy96WHBwRHk1eElTNlRqd25ucERqb0pXaTRrWUZ0bjZ6WkhuK0VzUnoybHJXSGRiKzFQSHlwbytUc21UL3hUc01XdUw0ZWluNVBHL2tlbXJqcWwrdzVhbTVJbC9rRFZ6VWxUbExVa0RsREw1ejZyNzRDZUJPZUFSWThsVzhxUzdaSFdOamo0T2E3S2N3NzRxVy9ZMDFXMzdMNW5lTGc0aHN0aVZNdWxQc21aZDBMVjZGSjk3Wk0yY3BPU0pkOG13dFQvSHozRDBVL0trMzh2MHh2YSt4bE04N2tkYkhJTStMZWZJNzNaWXpqN3dhdmxyajhoOStJbklCUXlya2tiOUlPS2lnckhveWJZRDNhViszd2lkdVB1L2xENS9oVkltaC9ad0pJL1pydVF4MjFXeDlQSUVSUmRxNjdaandVUjZ5cFRCU2txeXFiN2VHMUttYVZpM0pHMSs3NGptenl0cXM3N3Awd3BENWxLdlhyTXZMSWx1YWVXcXZab3plNWpHamUwdlNSb3dJRjBUSjV5bnJkdkNFL3A0dUdqUlNIM21VK2ZMYjVwNjRzbk5XcmxxYjQ5Y0Z3SGIzaitxYVZNTFpCalM5Nzkza2RhL1hhd1hYbnhmaDQrVXgxU1B3Mm5Weis2NFRQbjV6ZC9kRnN3dmt0TnAwK2hSZWNwcUhENHVCYVl4ZUwwKzNmZlh0a2RBdGVXMlcrZkw2V3hPQ1ZKU0hKb3dmb0RHanNuWHozNyttdllYbDRYRmRkc3Q4K1Z5ZFcwa3lwYXRSMVZTVXEzYzNEUU5IZHBQT2YxU1ZWb1crTjUyNFlWRGd0TWszbnhyVDd2MVhIL2RGRjE1ZWVoV3N5a3BEbzBmTnlEa1dLenQ3T3gxdXFxcmNYYkVhalgwdmU4czB1UkpBME9PRHg2Y3BXc0haMm55cEVINnpaM0w1UEdHZGtnNW5GYjk1TWVMbFovWC9IbTg1T0pScXF5czE1TG50bllwcHQ2S1JEb09QQ2VYaGlmU0NnemRiak9SanJCRmxyL3VxSHlWWFYvVXhiQm5LSG5pLzNhWVJBZkxKK1hMVUg0TUY3QXFlZUx2b2s0S1FzNGI5M1BWYkx3aHNJMVh5RXZKU3BsOGp5eHBuVnNjd1pwNXZwSW4zS25hTGJkMXFVZmZNZmphYmttaTQzS1BITmxLbnZEYkRwUG9ZSGw3cGd4N1pzY0ZlMEljN2tkYkxNbUQ1Unp4cmFndjRSaDZvenpIbnBQcHF3OTdMV25NVDJYdmYxblVkVVhVZzIxUEdLTzV0OFV3VEptTi94OWdTa2FMY29ZWkdBQmdtSUVoZ2pJYnp6R2I1NkVhcGlSVGhpU3pzWnhNcy9GeFU1MW1vRGZVQ05SdktQQzZaQVFmQjhzR0xoZ3NHNmpiREp3ZWpFdU5FMmNWTE5OMHpEQkN5d1pxYXlvYmFLY2hCZHNpSTNqRllGdUNaUnZuNXBxTmJUQ2FUbTRxMStJZXltaDhiRGJkejhhVERiTkZyTTNIQTNlelZWbUZYci9wU1BEOUNYbFBGRnEyOFJiNzYxSlV2V0dXVWlhK0owdHlYY2hibjdINFZVbUxvL21VeE5YYTlmdjF5VTlNbENRNUhUWk52YkJBcTlmc0M3NmVsdWJVcEltQmtXTjFkWjZJUGRZdFRiMXdjTWp6cGN0MnRsR3kyVnNyOXdRVGFVbWFOS2xuRW1tWHk2a3ZmV0Y2Y0dqNXpUZk8xS1ozRGdWN0tzOEdZMGIvang1N0pMWkYzcUxSMUdaSkdsR1VvNS8rNU5KdXEvdlJ4emJwNE1IVEhSZHNMRHRzV0k1eStxWEtNS1JaTTRkcTVveWgycmpwb1A3NXIwMDZmYm8ycW5yU1hVbmF2YnRFOTk2L1JqT21GK2p5eThaS0NpVE5lL2VXNk05L1dhWFJvL1AxbVU4RnBteE5uMWFvdno2d0xtUU9kalJPbFZScjNmcGk3ZDFiSXJmYnA0VUxSbWpCL0NKWnJSWjk1TEt4dXZlKzFXRng3Uzh1MDkzM3JGUktTdmhJdlpaK2ZNZkxrcVRmL1BKS1NWSjVlWjErKy92QVFvYW1hZXFORmJ0MTNXY0MzN09tVGgyaTExN2ZJVW5CYVJjVkZmWGFzdlZJbS9WUG0xb1FURzdyNmp4Njl2bXQyclhybEpLUzdKbzVvN0JMN2V6c2Rib3EyampidTdmdHVlVGkwY0VrdXZqQWFUMzUxTHZ5K1UxZDg4bkpHajBxVDZOSDVlbnl5OGZxaFJmZkR6a3YzWldrUFh0SzlILzNyZEhzV1VPMStKSkFSOWZNR1lVazB1ZysvdXE5OHRjVXk1STZOT1M0TFh1YURHdFMyQmQwdzVFbGEzcm9MMXhTOS9WR08wZmNGbkUxY0VueW50NG8zK24xTW4wTnNxYVBrVDMvc29qRGw5dmpLTGdoNHJ4YjAxTXV6N0dYNUs4N0lzT1JKWHZlSmVHSnNjVXBaOUd0cXR2Mlg2RXhGOTNTWmhMdEs5OHFiOWs2bVo1eUdZNXMyWEpteTVvK1BxeWNOV3VxSElNK0xmZmhKMk5xVDB2Mi9sZEVQTzZ2T3lydnlmL0lYMzhpTURRK2FZQ3NHZU1qeGlIRjZSNk4rSGFiaWJIdnpEdUJlK1NybDlVMVd2YitING41ZlkybmVOeVB0aGpPUUsrVTZhME8xRjE3VUJabnJ1em5mVXlHTXplOHZNMGxhL2FNc0o1ZiszbFh0WjFFbXo1NXk5YkxWL0YrNEhOcFRaRWxyVWkybkxtQk9jOEphbnVQTTB6MS85WWZFaDBGb09QSEsxVmNYS2FoUXdOLysrYk9HUmFTU00rYVVTaXJOYkM0MTZaM0RzbmphWDhxME5EQzVyK2hEUTFlRlIvb09LSGFzemQwRjQrV2M2RGp5VFRWT0lROGtGVDZ1Mmw2V0hleVdGS0N2WTN4WXJOWk5XWjBESjBDSFVodG5BWVFqZE9uYTNYSFQxL1I5ZGROMGV4WncyUzFHaklNYWZxMEFvMFpuYS8vK2NYck9uR2k0d1hsL0g1VGYzdHduYXFyRzFSY1hLcUxGbzRNOWxUKzQ5R05LaTR1MDY3ZHA3UmdmcEh5ODF4eU9LeEtUMDlTZVhsZEJ6V0h1djJPbDRMRHpkUFNuRnExWnA4V3pBK00wR2k1d25oTDk5NjNPcXBGOFZyLytPRDEra09PdmJWeWo2NjVlcExzTnF1bVhsaWcxMTdmb2JRMHA4YU1EdndJdFhyTnZqWVhDNVNreFplTUNqNisrNTZWMnZiK3NlRHpwblVKdXRMT3pseW5xNktOczZONzI1YVdvM0h1dVhkVjhMUDRseE9yOUplN3I1RVUrUEduZFNMdDg1bjY2d09CeitPQkE2ZTFjTUVJMmUxVzVlYWxkYUtWZlFPSmRKeDRUaTZUYzloWFFnOWFuTEptVFpPM2RGWElZVnZPWE1rSTM0bXNPMWJyTnB5NXN1ZEgra1hXVlAyT1g4bHovT1htNngyVjNJZWZWTXJrdjhod3RQOGZsR0Q5TmxmRTNuZGYxUzdWYmJsTnBxZDVHSlA3NEdOS252aDcyZnFGemhlMTVjeVdKYW0vL1BXQlBSVXRTZjFsUCs4VEVVTDJxMzdYbmZJY0M5M2IwMzNnSDRINXJ5Ty9GM2FLbytBTGNoOWQwdW1GbWl3cDRYTmd6WVpUcXQzNE9abSs4RDlVUmxLK0xFbWg4K1BqY1krTXBIelo4eUp0SVdHcWZ1ZWQ4aHhybnNmb2tlUSs4bStsblArWHM2SkhPaDczb3lQKytoT3EyL3kxa1BMdUkwOHJaZW8vWkVrS0g1SmxUUjhYa2tnYjFpUTVoMzh0WXQyK3lnOVUvK0hQNUsrTDBOTmtzY3N4cUhueHdVUzBIVGhYclYxWEhFeWt4NDN0cjh6TTVHQ0NNYWZGRjhsMTY0czdyQ3N6cTNtTmp2S0t1cWptT3BlWGgvWTZ1dEo2WmtHMjZ1b0czZmZYdGJybWs1TmttdExUUzdhY1ZiM1I1NHJLcW5yZC83ZTFlbnJKRmwzeGtiRzY1T0pSd1FYd1BuLzloZnBkQjNOK3BjQm5yYm82c0pDZHoyZXFxcW9obUVnZk90U2NNSjA1WFJzY2JtdTNXV09PZGRhTW9aby92MGlGQmRuQmRRT2F0QnhpM0xKdDNiV3lmRlZWZ3pac09LZzVzNGRwMU1oY3BhY242WUx6QndVWFpIdXJnMmtKaFFYWmtnS2YrNWJKYlNTeHRyT3oxK21xcnNRWmpZSG5aVWlTS2l2clEzN1FPWDI2VnVVVmRjck1TRmIvL1BCUnJPWGx0Y0hQbzhmclUwVmxmWEQ3djNNVmlYU2NlRTh1RFUra0ZSamVIWjVJUnhqV1hiMWIvcG9EWFk3RG5yOVlNc0kvNEo1akw0VWswYzNYM2FmNlhYY3FlY0p2bzZyZjF2L1M4RVhBVEovcVA3ZzlKQ2tJSFBmS1hmeGdXR0lnR2JMMm15WC8wV2NiNi94SXhCOFczRWVmQ1V1aWc2OGRlVnJXN0tsaDk5SndaTW1XUFYzZTBqVVJ6K3VJNld1UVlRdjlaMkw2UFRMOURaSEwxNStVci81a3lMRjQzQ043M2lXUmYzdzU5bEpJRXQzRVg3MVg5YnYvb09SeHY0Z1lkMCtLeC8zb1NNT3UzNFlsbnFhblhPNERqeWhwOUkvQ3lsdVNRK2NOMmZJdWl2Z2poTDk2bityZXV6WGlqeXFCQXA2UTFmb1QwZlllWlJxUzN5SXp1T0NVMGJ4dW0ya29PQjdhREt6eWFzZ0lsZzA4YmxGV1JyQ2NERU9HMmZSNlV6Mk40NHpOd01Cc3d3d09wZzR0MnpSNDJXeUt4V2dzMC9pMDZiaGhOSS82VnZNeDB3d3RHNml0cVd3Zzl1QUE4c2E2bW9aTE43ZER3YllIUm1BM3RpMTRudGxjVmdwY1U1THBEL1JpbWNGNm1vYXZ0N3grNHpCM05aN1RzcXhDcjk5MEpQaitoTHduQ2kwYkhESGUrUDZZUnVQZytxYXlrajMvcEp5REQwbTJzM05GK1hWdkYrdXoxMCtSWVJneURFT3padzNWSzY5dVYzNitTMFdOODZjcnErcjE0ZmFPZTVOczFoYi92WTF5MUd6cmp1QVlSOXQyeWJyMXhWSDlRSkFvSjArOXBtM3Z0ejBudmJQNjU3czBjVUxneCt5eTB6VzY3LzdZNXd1MzVVQ1V3N3BiS3l1cjBhT1BiZExHZHc3cHA3ZGZLc09ReHJZWTh0OGVmenM5c1MxN2FidnkwZnJFVlJQMXFhc25TNUsydlg5TVc3WWMxY21TS24zL3U0RkZ3SXpnWEp4bTdvWnVXc3kxMGJJM2Rtbk83R0V5REVNWFRobWlDNmNFcGxMczNsT2lZOGNxMmozWDRRaDhSK3ZvdDYzT3RMTXoxK21xcnNZWmphYkJJUDRJamJFMHZoaHBGRUJZY2RaT0pKR09GMy9kRWZtcWRvWXRsR1hMbVJOSWdCci93aHJXWk5teXA0V2Q3em01TE94WVo3UTFEN1BOeFpRa2VVdFdCWWFuUnRGN2Fjc09YNDNZZTJaVDVONDVTYjdxeVB2WVdWMGoxZlJWekpaMVljUXlua09QdHh1TDU5aUxFWCtVc0daTTZuUWk3YS9hRlRaSDJwSThVTWtUNzFMRDNydmxyK240aTBvODdsR24zdGRUeTJXTy9IN1lVT09lRm8vNzBSN1RVeTV2MmZySWRaL1pGUEY0Ni9VRWJQMW1SU3pYc1BmdXRwUG9DSHE2N1lsdzRwNk9GM1ZENytZWWVGanBDMWJJbGhPNnpaLzc4QkJWcmx3a2ZUbSt2VFhSS2krdjA0ZmJUd1FYQXBvOWE1aGVlWFc3NXN3ZUZpeXpjZVBCZG9lTk5xbXVkZ2NYVnNySVNBN1o4cWN0R1JsSnJlS0pibDdzdWFDMDlFMDkvRWpYRmt5S1pPeVkvc0ZFK3RTcGFtM2ZrWmlST3lOSDVtbjM3dEJWb0hmdVBLbWFtZ2FscFRuUHF0WGJMMjJjNTFwVDQ5WnZmN2RjcG1tR0xLelgzV3oyOEU2QVBYdExkT0RnYVJVV1pPdkNLWU0xYmx6Z2g0YTNWcmEveUpna25UeFpwWUVETStSeU9UVjZWRjZicTI5M3RaM1JYc2ZqOWNsdXN5bzV1WGs2bmRWcUtEMDlLV0w1N293ejByMk41TVNKU2cwZW5LWE1qT1NRQmQ1eWNsS0RjUjQ1MHJXdGNNOFZKTkp4NUQyNU5DeVJOdXlac21aTWtLODhNQ25mbWoxZHNyU2VkMlBLMDAzem95MnA0Zk9NVGZlWkRoSkFVLzdhdzdKbWRKeElXOUxDZjFHMlpjK0l1Sjl2ZTFyT1ZiV2tGb2E5N3E4LzBlRlFWbDlsNU1WZkxDbURJeDZQaHZ2SVUwcU9zTmlZcmQ4TTJmck5DT3dUZkhLWlBDZGVsK21PL0tVZ1B2ZG9XTmpycHFlOC9mZlY5TXRmZDBoV2UrUjUzRDBsSHZlalBmN2F0bGZXOWJlMTMzZXJVUnlXdEpGaFJVeHZsYnhuM29rcWh1WjZlcmJ0UUhleXBsZklOV2VWa2tic0NqbnVxMHBYMWNxRnF0OWYxTmhMZm5ZazBwSzBadTMrWUNKZFdKQ3R2RHlYWmt3dkRMNGViYS90a2FQbHdmbTJTVWsyRlF6SjZyQ0hzcWdvOU4vcHdZTjhNVDFYL095T1M3Vmg0MEZ0ZXVlUVRwVlV5K213YWQ3YzRVcHJITjRmN1ZaTFBTRzVjYkd3bEJTNzVzNFpwcEtTNnVEaVpkMnB0dGF0bEJTSE1qT1N0V2poQ0owK1hSdXl5TjhieTNmcDVodG5hdUtFODJTeEdLcXY5K3J0RFFjNnJIZlY2cjI2N3RvcGtxVHYzTFpRVHkvWm91TGlNcVdsT1RWelJxSHUvOXZhYm1sbnROYzVlYkpLZ3dabUtqWFZvWmt6Q3ZYMmhnTzY0dkp4Y2ppaUcvN2NtVGc3dXJldHJWMWZyR3NIQjZadzN2TE5lWHBteVJiNVRWT2ZidXdKbDZTM1Z1MXI2M1MwUUNJZFI1NlRiOGhaZEt2VWFoaUdMV2RlTUpHMjVZYjNvUHJLdDhwc05UeTRzd3g3UnRneGYzMFVpeUtZM283TFNMSzBzWWhackF4TDh5OTFrWHJDVFhkcDJMR3dNcTJIeGpiVkYrV3ExcEY0UzFiS1hmeWdIRU52VXV2M1VaS3NydEd5dWtiTE9menI4cHhhSVhmeEEyR0pXM3p1VVhpdmNsVHZheWZuaW5lbmVOeVBkclgzV2ZhM01XK3cxU0k0a1JKWGY5MlI4TEdiSGVqeHRnUGR3TEI1bFRwbG8xS25icFJoYmY3M1pIcHRxdGswUXpXYkw1VHBQVHUvVG14NjU1QnUrdElNMmUyQkw3RVhYelF5T0Qrd3JLeEd1M1pIbDlCczJYSWtaT0dxaXk4YXFRY2ZhdjhIc0lVTFJvUThiMis3TFBRdGhtRm94dlRDa0I5dG1sUlhOK2hmVDhUMkkydzhmZkQrY1oxLy9pQVpocUd2ZldXMkpHbmZ2bzYvYzhWcTY3Wmp3ZFd0Yjc1eHBxVFEvWlRYcmkzVzlkZE9DYzRKM3JEeFFOaVdkWkc4K3ZvT2pSblRYNU1uRFpUTDVkU05YNXdlOG5wVGd0dlZka1o3bmRXcjl3VVQ3bHUvT1UvZitOb2MxZFY1Z3NsdVJ6b1RaMGYzdHJYWFh0dWh5Wk1HYWZTb1BJMGNrYXZiZjNSSnlPc2JOeDNVbTI5RkhoR0hVTkdOQVVDbm1BMm5nZ2x6UzhIaHg0WkZ0bjZ6dzE3dnJ0NW9TZUh6TWFYb2t1UUk4NnE3Vks3RGVscCtGQ1BNLzRobUdGUWJzWmorcnMzbGFTaCtVTFh2ZnFYTlljQ0JhOXRrejErczFHbVBoZThKSG9kN1pGZ2ovRGdRVlpJYzMxVlNveEtYejB4OEdXR2pSaVNabmZoYzljSzI0eHhtbUVvYXNVczVOenlrdEJuclFwTG8rbDJqVmZyb1RhcmVPT09zVGFLbHdEWTFtOTlyM2pybmtvdWJWOTVkditGQTFQTWRWNjdhRi9LbGZ1R0NFY0VoeEpITW16dGNFOFkzTDJTNGEvY3A3ZHZmL2NrSnprNy9mdVk5N2Q1VG9wb2F0L3grVTI2M1QwZVBWdWkxMTNmb2g3ZS9wS05IMjUvMzI1UCsrc0E2YmRoNFVQWDFYdFhYZTdUKzdRUDZ3eC9mN1BiclBQem9CbTNjRkxpT3oyZUc3YW5kNFBacSs0N21UcVEzVjBhMzk3blA1OWZ2NzFxaGh4dFhNWGU3ZmZMNVRKV1YxWVRzbjk3VmRrWjduVmRlMjY2WFgvMVFsVlgxOG5oODJyWDdsSDc1NjZXcXJZMnVJNk16Y1haMGIxdnplSDM2elozTDlNUlRtM1g0OEJsNVBENDF1TDNhWDF5bWh4N2VvTHZ2V1JYM3VlQjl4ZG43MTYrUDhKeGNLbXZtNUpCamxwVEJzcVFXeXJCbmhmY1ltejU1VDNXOGttTzBURjl0Mkh6UFNMM1VyUm4yNkZidE5uMTFYZXJ4alZpbnR6S3NWenFhVmNRdHpzaTlmYWFuY3d1RXRPU3JlRisxNzkwcVMwcUI3UDB2bFMxM1FjVGgxYkk0bFRUMjU2cmRjRzF3S0hwYzdwR3ZKdng5dFhVODl6bWE5NzU5N1NSd1VXNnZGWS83RVcrbXYxNkdOU1hrbUNVcHVzVmlRdXJwaFczSHVjc3g2TEF5TDM4cDVKaTNKRStWS3hmSmZUUjhSNE96MVpxMSt6VjlXb0drd0o3U1RkYkhzQmhYWlZXOW52ejNabjN4aHNDYUpvWmg2THZmWHFobmxtelJpcmYyQkZmRnpzaEkwbVdMeCtpalZ6WlBvZkY0ZkhybzRRM2QwWlNvVFp0YW9HdXVuaVRUYitxcHA5OEwrVEVCOGZmOEMrL3IrUmZlNzdpZ0l2Y2N0dFdiK0szdkxJbDQvQmUvQ3QvbEpkcDZLNnZxZGZjOUs3c1VWelN2VjFVMTZFOS9EcjlPazlSVVIvREhwNk5ISzhMbW1MZkg3emUxZE5uT2R2ZDM3NDUyUm5NZHY5L1U0MCs4cThlZmVEZmtlS1QzcnF2dlI1UDI3bTFiNTNtOFByMzA4Z2Q2NmVVUDJxeTNvenJhK2p5ZVMwaWs0OHg3YW9VMDhudGhQVkcyZnJOa09MTER5NS9lME9ZUTVjNHczV2ZDRWk1TDhtQVp0bFNaM3BxSTV4aU9zK3BhN0FBQUlBQkpSRUZVN0lqYlBrV3N2LzZFakZaNzNmcXFkcXAyMHhjN0ZhK2tpUE96TGNrRFpkZ3paSHJhL2hYWGtqNDJjbjNWK3pzZFMzaHNCOVd3LzI5cTJQODNXVE1tS21uVUQ4UDIraldzU2JLZmQ1VWE5dDh2S1Q3M3lQUlVoTCt2S1VOazJOSmtlcXNqbm1QWVhMS2tGTVJ3RVYvWTU5Wnd0RDF2UHRyRU1oNzNJOTdNdXFNeTBrS0hhUnFPSEZsZG8rV3JhdnNQYWxnOXZiRHRPSGU1and5VyszQ0JISU1QeWwrWHJLcDFjMVgzNFlUZ2F1Vzl4ZFp0UjFWVDQxWnFhdlBJa3VNbktxUGFDN3FscGN0MmFrRC9kRjI2T0xEMmljTmgxZlhYVGRGblBuMkJ6cFRYeW1veGxKbVpFakl6eE92MTY1NTdWK253NFo2Ykg1MlM0dEF0MzVncm15M3d3K2R0dDg3WFY3L3hiOVhYSjM1cUQ5RGF0S2tGS3ErbzAxVWZteERjMnVuRmw2TDdFUUpJTk1ZSHhwbnBLWmMzd3BCZ2ErYjVza1pZbmRyYkRYdEh0K1N2MmhWKzBMRElQdURLTnM5eERMNU8wUTRCOWxWK0dIYk1tbFlrdzVFVGJZamhkWmEvRitHb0lmdDVWN1Y3bm1QQXh5TWU5NTdaMk9sWTJ1T3IyS2JhcmQrTytKckYxVHg4TUI3M3FNMzM5YnlQdFhtT2ZkQTFNUTBKTmozaGUwUmFrZ2ZMYUdPZXJ5MTNVVlQxeHVOK3hKdTNmRXZFNDg2aVcySzZwNzJ4N1RpSG1ZWXEzMXFvMmkwWHFQVFJtMVQzd2NSZWwwUkxnV1IydzhZREljYzZ1elhVSS8vY3FJY2YyUkNTbEZxdGhuTDZwU29yS3pTSlBuNmlVci80MVgvMHpyczlPemZhWnJVRTkrQ1ZKSXNsOURsd052bjJ0K2JyZjM1Nm1TWlBDbXc3K2M2N2g3Vm1YZmQxZ0FEeFJDTGRBN3dSdHJLeXBJMlFOWFZveURIVFZ5OXZ5YXF3c2wyNmRodXJDanVHZmtYVzlIRmh4MjI1QytRWWNuMzA5WmRFbUxkaDJKUTg0ZGNkSmdlR1BVUDJnWjhNTys0NUVmbkhCT2ZRR3lOdUh5Ukpqb0liWk0yZUduYmNWN1ZiL3FyT0w1aVFQUGxQamR0ZlJmNFNZbW16amMzbDQzR1B2R2MyUnl6dkdQcmxzS2tFa21Uck4xUE93aHZidlZaci9yb0lYLzRNaTV4RjN3dzdiSFdOa3FQd2kxSFZHNC83RVcvZUU2OUZQRzdOdWxESjQzOGROanFnaVdGTmFWeW9yckdlWHRoMm5OdThwM05VdVhLUi9QVzllNEc3TmV0Q0UrZjFieC9vZEYxTDM5aWwyNzc3ckI1LzhsMXQzM0ZDbFZYMU1rMVRYcTlmSmFYVjJyRHhvTzY1ZDVWKzhLTVh0R2R2R3pzRHhGRmxWYjBlZm5TanFxc2JWRjNkb0ljZWZsczFOVzBzckFna1dHbFpqWHcrVStYbGRYcmh4ZmYxNTcrc1pINHVlZzJHZHZjQWI4bGIwcWdmaGN3aGpUUU0xbGU2T3FZOWFhTzY5c2xsTWtmY0ZqYS8wN0NsS21YSzMrUTUrWVo4bGUvTGtDRnI5dFNJK3pDM1cvL3BEZkpYN3dzYjNtek5tS2kwV1V2a0xWc3ZYOVZPbWU1eVNhWU1XNG9zU1FObGNZMlNOWDJjVEYrdFBFZWZEVG5YWDdOUDNsUExaZnYvN2QxbllGelZuZmZ4MzUyaTNpMVpjcFdMWE1IWXhzYTQ0MEpKVE5xVFFBSnNBcUdra0xMWkxBc0xXYkxaNWNrU2RrbXlrR1NUc0FGaVNpZ2hCa0lQWUJzMzNNQU5XN2JsSXJsSnNpWEw2aHBOdS90aXJKSEdrc2E2MG94R2tyK2ZWM2RtN3B6N3Y4ZkMrS2R6N2ptRGw0WmV6QmF2eEdtUHlIdDZrM3pWSDh2MDFNcUl5NUlqZTRIc25VenJkaC82cmFYN09aY2phN1ljV2JObHVrN0tlK1lqK1JzT3kvVFd5YkRGeTVZOFJvNjhhenI4bnIraGRlR0phUFNSOStTN01ndSsxMjR4T2NPZXFLVHB2NVhuNUh2eTFleVNZZGhsejV4eGRuVjRheU1TdnVydHNxZGYwdTU5Wjk0eTJSS0h5MXV4V3FiUEpYdnFSRG56bG5YNUdlbG85RWUwK1dvTDVhMWNIOWdIL2h5T25FVkt6cG9sYjhWYStldjN5L1EyeUhDbUIxWjBIelJYaGoxUjd1SW5KUFhQZXdmNmcvTTl1N2x2MzhrZVBkOTVycnE2WnIzeDVoNjk4V2I3V1NiZGNjKzlyMFdrblJidnZiOWY3NzNmd2N3bG9JLzUrMy9nT1Z2MFh3VHBYbUI2RytROXZVR09uRVZoejR2a2F0M0JhL3NhNVM1KzR1dzJYT2N3N0hMbVhTTm5SMkhROUhkdHlxcnBsMnZmZzBxNjlQZnRnNVF0WG82Y1JlZTk3NDY0aW42dTVQUXBNdUlIdC91c1pRL244M0VmLzdPOFZkYjI1KzJNa1pBcjU1QnJ1M2F5NlpPbnRNMENQVkhvSTlOYkovZVJweFUvNWxzZEZHdnI5TS9WOUxsazJMczJzdVFwZjBkeCtUZXJ3MjIvMGk5cEY3Sk5UMDNYRmpPTDBzOU10TG4yL1V6Smx6MGxJNzc5eUxGaFQ1SXo3MU9TUGhXK2tYNTY3d0FBQUFqRjFPNWU0dWxnZW5kYnBxYzJZcUh2WE81ano4dGJ1YjdMNTN0UHZpZGZUZnR0dXpyanE5MmpwajMvR3RFOWlrMzNHVFZ1LzM3WDlrYnVnS2YwcjJvKzhFakU2ckdpK2NBajhqY2VDWGt2R24za1B2S1VwWjhaOS9FL3kxKzN0OHZuK3h1SzVTbjlhOWRPTnIxeTdmbHhsOXVPUm45RW0raytyY1lkM3d1dXh0NWQvZkhlQVFBQUVJb2czVXU4bGV2RFR0djJWcXlPM2orc1RiK2FQcmxYbnRMWEpJVi84TVJUOXJxYTlqNWcrUkxlaXRWcS9QZ2I4blcwQ0Zabi9CNTV5OS9wL09QR0kycmNjck04WmE4SFJzaTd3R3l1bEt2d0ozTHQrMW1YdnhPK3dTN3N1WDJXdi9HWW1uYjlrOXpIWCtydzg0ajNrZWxYMDY2N3UvRG5hc3A5N0FVMUgzaTA2OWM5eTFYMGk4Q2pDZUZhOTlhcGFkYy95MXRsYlZHM2FQek1SSnUvb1VTTlcyK1JwL3l0cnY5TWR2RGZmWCs4ZHdBQUFMUmlhbmR2OFRmTFc3RzI0Mm5Va2p3UlhxMjdIZE1yMTc0SDVTbDlWYzRobjVFOWM4YlphZE9HVEhlbGZOVTc1U2w3bzVNVnM3dW1aUnNmZStZTU9RY3ZsaTN0SXRrU2hzcHdwRWltVDZhdlVXWnpoWHdOaCtVN3MwM2V5clV5M2VHM0h6RzlkWEx0L1ErNWk1K1FJL2RxMlRObnlKNDhPckRQdFdHWDZYZkpkSlhMVjdkUDNzb044bGF1amVndkpPclhYeXRIemhXeVoxd2FXRjA1SVRmd3ZMbnBsK2xya0wvcGhQeDFSZkpXcnBPM2FuTmd5NmplN0NPL0ovRG5ldUpsT1lkK1Z2Yk1tVExpY3lUWkF1MVViNWVuOURYNWFzKy9UMkJuN1RkOWNxOGMyUXZsSFBvWjJkTW15M0JtU2FaSC9zWmo4bGF1bC92NGl6TGQzZHZhSlJvL005Rm1lbXJrS256ZzdNL2tOWEpremppN0wzeGdhekRUNTVMcHJwUy9vVmplTXgvSjI4a2pHLzN4M2dFQUFCQkFrTzVGcnNLZnlGWDRrNGkwMWJqdHptNTl6MWRiS0Y5dFlkVGFsMHo1em53a1h5ZXJoWGVYMzFVdTk1R25wU05kWHd3bUVreFBqVHlscjUwZDlZMVlxeEh2STEvZFB2bjJkMzAvWTZ1OGxXc0R2NlE0ajdwVjUzOTJ2YjNJOVVkM3J0KzltaVYvMHdtNVM1NlV1K1RKYm4wL0lEci92UUFBQUNDNm1Ob05BQUFBQUlBRkJHa0FBQUFBQUN3Z1NBTUFBQUFBWUFGQkdnQUFBQUFBQ3dqU0FBQUFBQUJZUUpBR0FBQUFBTUFDZ2pRQUFBQUFBQllRcEFFQUFBQUFzTUFSNndJQTlKN0diWGZHdWdRQUFBQ2czMk5FR2dBQUFBQUFDd2pTQUFBQUFBQllRSkFHQUFBQUFNQUNnalFBQUFBQUFCWVFwQUVBUU1SNFBLMy90RWhKOGNTd0V2UWxxYW5lNExIYmJZOWhKUUFRR1FScEFBQVFNV2VxNDRMSEkwYzB4TEFTOUNVamh0Y0hqOXYrakFCQWYwV1FCZ0FBRVhPZ0tEMTR2SFJKbVJJVGZUR3NCbjFCWXFKUFM1ZVVCVjhmUEpBV3cyb0FJRElJMGdBQUlHSTJiY2xXVGExVGtwU2E2dEVkdHhWcDhxVHFrS205dURDa3BubzFlVksxN3JpdFNLbXBnV24rTlRWeDJyZzVKOGFWQVVEUE9XSmRBQUFBR0RpYW0rMTY4NjBSdXVtR3c1SUNZZm9Mbno4YTQ2clFWN3o1OW5DNTNZempBT2ovK0pzTUFBQkVWRWxKaXA1N1lVeHdaQnFvcVhYcXVSZkdxS1FrSmRhbEFFQkVNQ0lOQUFBaXJxUWtSWTgvTVY2eloxV3FZRnl0TWpQY2lvdmplZWtMaWR0dDE1bnFPQjA4a0taTlc3TFYzTXhxM1FBR0RvSTBBQUNJaXVabXU5YXN5OVdhZGJteExpVW1ES2RienB3S0dVNlBUSzlEN2hQRFkxMFNBQ0JDQ05JQUFBQlI0TWcrcmF6cm41Y2tlVXFINmZSTE44YTRJZ0JBcFBDTU5BQUFRQlNZbmpiUGlEczlzU3NFQUJCeEJHa0FBSUFvYUJ1a0RZSTBBQXdvQkdrQUFJQm84TFErUVVlUUJvQ0JoU0FOQUFBUUJmNDJJOUkyQjBFYUFBWVNnalFBQUVBVW1GNm5aQnFCRnc1dmJJc0JBRVJVdnczU2JxL3ovQ2NCQUhwRnM0ZS9rNEYyVEVPbVA3QjNzbUgzU1RaL2pBc0NBRVJLdnczU3ArclNZbDBDQU9Dc1UzWHBzUzRCNkp0WWNBd0FCcVIrRzZSM0hoa2Q2eElBQUdmdE9qb3ExaVVBZlZMSWM5Sk9wbmNEd0VEUmI0UDB1N3VucWFvaE5kWmxBTUFGcjZvK1ZYL2JQVDNXWlFCOVVzaGUwaXc0QmdBRFJyOE4waTVQbko1ZXR6aldaUURBQmUvcERZdDVSaHJvaEJteUJaWTdocFVBQUNLcDN3WnBTZHBiTmx5UHZQTTVScVlCSUFhcUdsTDF5TjgrcDcybHcyTmRDdEIzZWRrQ0N3QUdJc2Y1VCtuYjlwWU4xNysvOGhWZGZmRU9YVEt5UklOVGF4VFBZaDRBRUJYTkhxZE8xYVZyMTlGUmVuZjNOTGs4Y2JFdUNlalQvQ3cyQmdBRFVyOFAwbEpnbXZkcjIyZnB0ZTJ6WWwwS0FBQkFrT2x0ODA4dGdqUUFEQmo5ZW1vM0FBQkFYMmF5YWpjQURFZ0VhUUFBZ0NocEc2UU5ucEVHZ0FHRElBMEFBQkFsWnB0MUJIaEdHZ0FHRG9JMEFBQkFsSmhlRmhzRGdJR0lJQTBBQUJBbElmdElNN1ViQUFZTWdqUUFBRUNVTUNJTkFBTVRRUm9BQUNCS1dHd01BQVltZ2pRQUFFQ1V0QTNTY3JEOUZRQU1GQVJwQUFDQUtHazd0ZHNXeDRnMEFBd1Vqdk9mQWdBQWdPNHd2VzBXRytNWjZRdkdjOC9jM082OXBpYVBxbXVhZE9oUXBkWnZPS3hQZHBmS05HTlFYRGRsWkNUcU40OWVKNXZOa0NSdDJYcEVqL3hxVFl5cjZwNWJiN2xjQ3hlTTFZcVhkK3FOdC9iMDIyc2d0aGlSQmdBQWlKSzIrMGd6dGZ2Q2xwam8xSkM4Tk0yZk4wYjMzbk9sN3I1cnFaS1M0czcveGZPWWVza3czZnpWeTNUdlBWZEdvTXJPelowOU9oaWlKV242dE9GS1NIQ0crVWJmdFhEaFdNWEhPN1J3NGRnZXRST3U3eU4xRGZSZGpFZ0RBQUJFaWVsbTFlNExXWFYxay83ejV5dGxNNlRNekNUTm5ERlNDeGVNbGMxbWFOclVZZnJ1bmZQMThDOVc5ZWdhLzN6M1VrbFNaV1ZESkVydTFMeTVveVZKNWVXMXlzdExrOU5wMTZ6TFJtcnR1a05Sdlc0MHZQdnVQaTFlTkU3dnJ5enFVVHZoK2o1UzEwRGZSWkFHQUFDSWtyWlR1MjJzMm4zQjhYcjlPbktrU3BKVVhGS2xiZHVQYTlQbUV0MTkxeExaN1RaTm56WmNreWZucWJDd1BNYVZoamRrU0pwR2p4NGtTVnF6N3BDdSsrSTAyZTJHNXM0WjNTK0Q5UE12YnRQekwyN3I5OWRBYkJHa0FRQUFvcVR0WW1OeXVHTlhDUHFNWForVTZvMjM5dWp6bjUwaVNicjhzdnlRSUQxdDZqRE5uemRHNHdweWxKV1ZwT1ptcnc0ZFBxMVhYdDJwZmZ0UEJjODc5em5zN096azRIczNmZTFweSsyRk0zL3VtT0R4NWkxSE5PWGlJWm84S1U4WFRSNml0TFFFMWRhNlFzNjMyUXg5K2xPVHRIRCtXT1VOU1pQUGE2cXN2RmJQUExzbGVNMnVuTk55M3BWTHhtdkJnckVhUGl4RE5wdWg4dkphYmRoWXJMZmVMcFRYNjI5WDc5UkxodW5xcXlabzdOaHNwU1RIeStYeTZIRHhhVDM0MEhzaGZWZFoyYUMvLytHS3FQUjlaOWV3Y2o5dDIzamdQOTdSMTIrK1hKTW41Y25uOCt2RGpjVjY1azliTzd4LzlBNkNOQUFBUUpTRTdDUE4xRzZjdFdGRGNUQklqeHFWRmZMWkQ3NS9oZUxqVy8rSm5wUVVkemE0NXVvbi8vNjJEaGVmdG5TdFNMUTN0ODIwN3ZMeVd1M1ljVUtUSitYSmJqYzBlMWErM24xL2Y4ajVOMzl0bHE2K2NrTHd0ZE1oalI2VnBTRkQwb09CdEN2bjJPMkc3dnJoRWsyYk9peWsvUkVqTW5YRGlFeE5tenBjUDN2b1BYbTh2dUJuTjkwNFE1OVpkbEhJK1VsSmNicjRvaUhudmM5STkvMjV1bk0va2hRWGI5ZS8zSGUxY2dlbkJ0Kzc2c29KcXExMWFjVXJPM3RVRTdxUElBMEFBQkFscHRjaG1ZWmttREtjTERiV1d5Wk56TldQLytXYWlMWDM5TE5iZzFPMEkrSGt5YnJnY1VwS2ZNaG5weXJxOWVIR1loMDhXQ0czMjZmRmk4WnAwUlVGc3R0dCt2U25KdXQvZnJkT2tuVGYvVzlJa243MjA4OUlhbjBlKzF4ZGJhOHpCUVU1d1FDM1krY0pTZEwySGNkMTA0MHpKRWx6NTQ1cEY2UVh6Zzhzc09YMSt2Vzd4OWJyVkVXOThrZG1xYUtpM3RJNVYxMDVNUmc2aTB1cTlNS0xIOHZuTjNYZEY2ZHA0b1RCbWpoaHNKWXRtNnkvdnZhSkpHbldaZm5CRU4zVTVOSExyKzdVL3YybmxKRGcxSnpabzhMZXA1Vys2bXJmbjh2cS9iUklTMDNRZ1FNVit1M3YxbXZlM05HNitxcUprcVE1czBjUnBHT0lJQTBBQUJBdHBpSFRaNWZoOE1xdytXWFlmVEo5OWxoWGRVR1lOREUzWW0wbFIyQjE3YmJzanRiVnIvMyswRDJ3Zm5ULzYvTDVBdStscE1ScjdmcERXblJGZ1NRcFB6OHplTjY1d2I3dDg5amRhYTh6OCtlMVR1dmV2dU80Sk9sRWFZMHFLdXFWazVPaWNRVTV5czVPRGxsd3krY0xURGMyVFZNblQ5YnBjUEZwSFRwVUdkSnVWODVaTUw5MXhldGYvODlhbFpmWFNwSitVNzVXdjNuME9rblMzRG1qZzhIejZxdGFSN2dmL2ZVYTdmcWtOUGg2OTU2eTg5NXJwUHYrWEZidnA0WFBaK3F4UDN5byt2cG1sWlJVYWZHaWNYSTY3Y29abkhMZWF5SjZDTklBQUFCUlpIcWNNczV1ZldVNFBRUnBhTmpRak9CeDJ4RllLYkROMUJWWEZHaFVmbGE3N2JIYVRqdnVxcDYwWjdjYm1uMTV2cVJBOEcxczhpZy9QekFWdmVSSWxYSnlVbVFZMHB6Wm8vWDZHN3VEMzN2cjdVSmRmOTAwT1oxMi9mU0JhN1Z2MzBtOTlVNmhQdnI0bUtWemhnMU5seVRWMXJxQ29WT1NxcW9hVlYzVHBJejBST1hsdGs1M0huVzJ0dnI2NXBBUTNWV1I3dnR6V2IyZkZ0WFZqYXF2YjVZa2VidysxZFM2bEQwb1dVNEhmNWZFRWtFYUFBQWdpZ0lMampVRlhqZzhraEppV2M2QVZYS2tTajk5OE4yb3RSMUpDK2EzanZMdTN0MDZVdnIvdm5DSnJ2L1NORW1CUmNsMjdEaWhreFYxdXZzZmwwaVNEQm15b3FmdFRibDRxTkpTQXordmRydE4vLy9mbG5WNDNyeTVvVUg2bGIvdVVzbVJLaTM3OUdSTm5wU25pUk56TlhGaXJsNWFzVU92dkxxcnkrY1laOHZ6bTJhN2E5ck9mdGd5Z2l4SmNYR0JhTlBCNmVjVjZiN3ZpTlg3YWRIdTlHN2NIeUtQSUEwQUFCQkZwcWQxWklzRng2S25zZEd0d3IxOWV4c3BLYkNpOUpWTEExT1FHeHJjV3JQdVlQQ3phODQrKzlyUTROWi9QcnhTcG1rcU96dTVTKzA2bkxaMjcvV2tQVW1hMTJhMTduQkdqc2pVc0dIcE9uR2lKdmplOWgzSHRYM0hjZVhuWittQm4zeGFUcWRkbjc1bVVqQWtkK1djOHZKYWpSaVJxWXowUkdVUFNsYmw2Y0QwOGV6c1pLV2xCUUwrOGVObmd1MmRQRm1uWWNQU2xab2FyNGtUQm5kNVZYSXA4bjNmRWF2M2c3Nk5JQTBBQUJCRnBxZnRYdEplK2NLY2k0SEY0YkFwUHo5TE5rUEt5RWpTekJranRIQkJnV3cyUTZZcFBmN2tSalUwdEc2TGxwZ1VXT1U5S2NtcEJmUEhxS0tpWGwrNWZucllhelEydXBXVUZLZU05RVF0V1R4T1ZWV053VVhCdXROZWkvaDRoMmJPR0NFcDhCenpkNzcva21wcVFyZTV1dk5iODRMUC9jNmJNMFovL3N0MlNkSzk5MXlwTldzUDZ1VEpPZzBkbWk2YkxURGFhaGl0bzdwZE9XZkR4bUxkTUNMd2JQTDN2cnRRZjFteFEzN1QxSmZQamh4TDBnZHJXL2V4WHJ2dW9HNjhJYkFJMmc5L3NGZ3ZyZGloNHVMVFNrbUoxNXpaby9UNy85M1E2ZjFHdXU4N1l2ViswTGNScEFFQUFLS0lMYkF1WEJrWmljR1ZuZHR5dVR6NjNXTWJ0UFdqb3lIdjcvNmtUTk9uRDVkaEdQcjJOK2RKVXJzRnVNNjFjMWRwY0VYcU8yNmJJNmwxTCtQdXROZGk1b3lSd2VlQzkrNDcyUzVFUzlMR1RTWEJJRDFuenFoZ2tMNWt5bEJkTW1Wb3UvTlhyaW9LSG5mbG5MZmYzcXRwVTRkcjRvVEJHajh1UnorNjk2cVFjN2RzUGFMVkg3U2UvOVk3ZXpWcFVwNm1UUjJtMU5SNDNmYjF5MFBPRHhla0k5MzNIYkY2UCtqYnVqWVBBUUFBQU4wU2VFYjZMSUwwQmNrMEE2T1hodzVYYXNYTE8vV0RmM3k1WFlpV3BNZis4S0UyYnpraWw4c3JsOHVqalp0SzlJdi9YaDIyN2VWUGI5YVdyWUh2K0h5bWpoMnY3bEY3TGVhZDNUdGFralp2T2RMaE9aL3NMZ3VPcU9jT1RsWEIyR3hKMHBxMUIxVloyU0NmejFTejI2dERoeXYxNUI4MzZjV1h0Z1cvMjVWelBGNmZmdmJRZTNyK3hXMDZkdXlNUEI2Zm10MWVIUzQrclNlWGI5YWp2MTRiOHZ5d3orZlh6Mys1U3N1ZjNxTGk0dE55dTMzeStVeWRQdDJnTld0YnA5QjNKTko5M3hHcjk0Tyt6Ymp4cTAveHh3VUFBQkFsR2N0ZVY4SzR3RDY3MVc5OFhxNUQ0MkpjRVFDZ3E1NS85cFlPVjVwalJCb0FBQ0NLMm81SU03VWJBQVlHZ2pRQUFFQVV0VjFzakNBTkFBTURRUm9BQUNDS1FoWWJjM2hqV0FrQUlGSUkwZ0FBQUZIRXF0MEFNUEFRcEFFQUFLSW9kRVNhSUEwQUF3RkJHZ0FBSUlwWWJBd0FCaDZDTkFBQVFCU0ZCbW1la1FhQWdZQWdEUUFBRUVXaHowaTdZMWdKQUNCU0NOSUFBQUJSeFBaWEFERHdFS1FCQUFDaXFPMkl0RmhzREFBR0JJSTBBQUJBRkxVTjBqYUNOQUFNQ0FScEFBQ0FLREs5VE8wR2dJR0dJQTBBQUJCRmJWZnRGcXQyQThDQVFKQUdBQUNJSXRNVEZ6eG1SQm9BQmdhQ05BQUFRQlNGUENOTmtBYUFBWUVnRFFBQUVFV216eTZaaGlUSllMRXhBQmdRQ05JQUFBRFJaQnF0bzlLR0tjUE9jOUlBME44UnBBRUFBS0lzZE1FeFJxVUJvTDhqU0FNQUFFUloyeTJ3ZUU0YUFQby9nalFBQUVBRUdYSE43ZDVydStDWWNjNFdXTWt6dGlqNzc1YXpvamNBOUNNRWFRQUFnQWd3NHB1VnZ2UmRaWDkxZWJzd0hScWsyd1JtdzFUcS9MVnlaRmNxOXp1UEt2blNyYjFWTGdDZ0J3alNBQUFBUFdXWUd2U2xGNVY0OFM3WlUrdVVPbWREeU1kdGc3VGFyTnlkdHZqOWtQTTg1VU9qV2lZQUlESUkwZ0FBQUQxbEdxci9lRmJ3WmRMVTdYSU9LV3Y5dU8xZTBvN0ExRzdENWxmU2xKMGh6YmhMaDBXNVVBQkFKQkNrQVFBQUlzQlZORUhOSmFNREx3eFQ2VXYvSnRuOGtpUy90LzNVN3ZSbHI0ZDh2L0pQdC9ST29RQ0FIaU5JQXdBQVJJSnBxSGJWVmNFVnVoMkRLcFhTOHN4em0xVzdEYWRIaHQycmhMRUhRcjd1cmN6cHRWSUJBRDFEa0FZQUFJZ1FYMTJhNmpmT0Q3NU9udjJoN0JuVm9ZdU5PZHpLdXU3UElkK3IrT00zZXExR0FFRFBFYVFCQUFBaXFISEhwZktjekpVa0dYYWYwcGU4Ry9xTWRKSkx6cnpTNEd2VEV5ZGZiWHF2MXdrQTZENkNOQUFBUUFTWmZwdHFWMTRqbVlZa0tXN0VVZGt6endRL1Q1b2V1c1ZWeGZJN2VyVStBRURQRWFRQkFBQWl6Rk14V0EzYlp3WmZ4K2VYQkk5dDhhMTdUUHVxTStWdlRPck4wZ0FBRVVDUUJnQUFpSUw2VFhQbHEwdVRKQmx0OW81dXEvTDVyL1ptU1FDQUNDRklBd0FBUklIcGNhcG01ZFdkZnU0cEhTYlRIZCtMRlFFQUlvVWdEUUFBRUNYdUk2UGsyaitwdzgrcVhyNitkNHNCQUVRTVFSb0FBQ0NLYXRjdWx1bDFocnpuT2poT3BzL1J5VGNBQUgwZGY0TURBTkJMNHVOOW1qMnJVdVBHMXlnend5Mm4weC9ya3RCckZvZStuQ0pweXE2WVZJTGU1ZkhZZEtZNlRnZUswclZwUzdhYW0rMnhMZ2xBQkJDa0FRRG9CYU5HMWV2YVpjZVVudGJ4b2xNQUJpYW4wNi9CT1M0TnpuSHA0aWxWZXZPdEVTb3BTWWwxV1FCNmlLbmRBQUJFMmFoUjlicnBoc09FYU9BQ2w1N20wVTAzSE5hb1VmV3hMZ1ZBRHpFaURRQkFGTVhIKzNUdHNtUEIxN1cxVHExYVBVUkhqeVdydnQ0WjVwc0FCb0tVRkk5R2ptalEwaVZsU2swTi9ETHQybVhIOVBnVDQ1bm1EZlJqakVnREFCQkZzMmRWQmtlaTYrcWNldUtQNDFXNE40TVFEVndnNnV1ZEt0eWJvY2VmSEsrNnVzQi85K2xwSHMyZVZSbmp5Z0QwQkVFYUFJQW9HamUrSm5pOGN0VVFOVFV4QWdWY2lKcWE3RnE1YWtqd2RjRzQyaGhXQTZDbkNOSUFBRVJSWm9ZN2VIejBXSElNS3dFUWE4ZU90eTR5MXZidkJnRDlEMEVhQUlBb2FydkZGZE81Z1F0YlhWM3I4a1J4Y2I0WVZnS2dwd2pTQUFBQUFBQllRSkFHQUFBQUFNQUNnalFBQUFBQUFCWVFwQUVBQUFBQXNJQWdEUUFBQUFDQUJRUnBBQUFBQUFBc0lFZ0RBQUFBQUdBQlFSb0FBQUFBQUFzSTBnQUFBQUFBV0VDUUJnQUFBQURBQW9JMEFBQUFBQUFXRUtRQkFBQUFBTENBSUEwQUFBQUFnQVVFYVFBQUFBQUFMQ0JJQXdBQUFBQmdBVUVhQUFBQUFBQUxDTklBQUFBQUFGaEFrQVlBQUFBQXdBS0NOQUFBQUFBQUZoQ2tBUUFBQUFDd3dCSHJBZ0FBQU5BOWw4MGNxVnR2dVZ3eXBEOHUzNnl0SHgyTmRVa0FjRUVnU0FNQU1JQTg5OHpOM2ZyZVRWOTdPc0tWb0RmYyt2WExsWkdlR0R3bVNBTkE3MkJxTndBQXVLQU15VXZUTlZkUDFOMTNMZWtUN2ZTRTZUYzdQSTZWdnRBbkFOQWJHSkVHQUdBQUtTdXJiZmRlVGs2S0hBNWIySE11RlBmZmQ3VW1UODdyTSszMDFKUExOK3YyVzJkTGt2NzQxT2FZMXRKWCtnUUFlZ05CR2dDQUFlU3VlMTV0OTk1L1BmUTVEUitXRWZhY0MwVmFla0tmYXFlblB0NTJUQjl2T3hick1pVDFuVDRCZ043QTFHNEFBQkJWZHJzUjZ4TDZMUG9tOHVoVEFMMkJFV2tBQUNCSnN0a01UYjFrbUdaY09seWpSdzFTYm02cTR1TWRxcTkzcTdqa3RGYXVLdXB3OUxQdEFtZkhUMVRyWDM3OHBxNy8walRObXp0YUdSbEpldm5WblZyeDhzN2dPU2twOGZyQzU2Wm81b3dSeXN4S1VrT0RXenQybk5BTGY5Nm0rMzkwZGNqb2VXZUxvRTJhbUtzcmwwN1FoUEdEbFphV0lMZmJxOUxTR20zWmVsVHZyZHl2NW1adnB6VjI5bjVYRmx5ejJvNlZ2dWxPLzU4NzI2Q2plN0RhVjIzbDUyZHA2Wkx4bWpRaFYxbFpTWXFQZDZpeDBhM2pKMnIwbDVkM3FMQ3d2TnQ5ZS9GRlEzVEZ3Z0tOSDVlajlMTUxwdFhVTktub3dDbXQvdUNnQ3ZlV243ZmRjSDM2dWM5ZXJCdStmR253M0k4K1BxWmZQcks2WFh2My9OTlNUWnM2VEpMVTdQYnExdHVmNjdRL0FLQUZRUm9BQUVpU2JycHhocFo5YW5LNzk5UFRFelJ0NmpCTm16cE1iNzFkcUdlZit5aHNPM2QrYTU1bVh6NnF3OCtHREVuVC9mZGRyY3pNcE9CN0dlbUpXblJGZ1NaTUdLdzRwejFzMnc2SFRiZDlmYllXWFZGd3p2dHhLaWpJVVVGQmpoWmRVYUNISG41ZmxaVU5ZZHVLaFhCOUU2bitiOUdUdnJMYkRmM2RUVFAxcWFzbnRXczNKU1ZlRXljTTFxU0p1U29zN0Rqc2hwT1E0TlIzdmoxZk0yZU1hUGRaVGs2S2NuSlNORy91R0sxYmYwaC9lR0tqdkY1LzJQWTY2OU1QMWh6VTlWK2FKcnM5TUFGenlwUWhpb3V6eSszMmhkUnkwVVd0ejNWdjJYTEU4djBBdURBeHRSc0FBRWlTNHVOYWY3L3VjbmwwNmxTZEdocmNJZWNzKy9Sa1RaeVkyMmtiZzNOU05mdnlVVEpOcWJLeUllVDdEb2ROUC96Qm9wQVE3ZmVicXFpc2w4ZnIwNUM4TkEwYWxCeTJ4bS9jUGlja0dIcTlmcDA4VlNlWHEzVlVkZWpRZE4zMUQ0dGxzN1ZPOFMwcnExVlpXVzI3VU5ieWZsY1hZT3RKTytINlJvcE0vN2ZWM2I2U3BOdHZuZE11UkhzOHZnNXJzdEluaGlIOThBZUwyb1hvcWpPTnFxNXVDbmx2d2Z5eHV1TzJPV0h2TVZ5ZjF0YTZRcllEaTQ5emFNckZRME8rUDMzYU1Ea2RyYis4V2JQMlVOanJBVUFMUnFRQkFJQWtxY25sMGV0djd0YTZkWWQxb3JSYXBpa1pocUV2ZnVFU2ZlbUxVNFBuelo4N1d2djJuZXl3amJnNHUwNmVxdFBEdjFpbDB0SWFHVVpnQkZPUzVzMGRFeklOK1VScGpmN3I1eXRWVVZIN2haQVJBQUFNaWtsRVFWU3Y1T1E0L2YzM3J0Q1VpNGQwV3QvRkZ3M1JndmxqZzYvWGJ6aXM1VTl2VVdPald3NkhUVGZkT0NNWS92THpzelRyc254dDJsd2lxWFdCdFo0dXZOYVRkc0wxalJTWi9tL1JrNzZhUERrdkpJQzczVDQ5KzZldFdyUDJrRHpld0dodXdkaHNwYVltV082VDJaZVBDdmt6UG5tcVR2Lzl5QWM2ZXV5TUpHbjA2RUc2Nng4V0t5c3I4TXVXaFF2R2F0WHFJaFVkcU9oV243Ni9xaWhrdEhybWpCRWgwK012bXpreWVGeFJVYSs5KzZ5UHNBTzRNREVpRFFBQUpFblB2N0JOejcrd1RjZFBCRUtjSkptbXFYVWJEb2VjMXpZc2RlUVBqMjlVYVduTjJlOUxkWFhOa3FUTForV0huUGZFa3h0VlVWRXZTV3BvY090M3YxOHZuNi96dlpDWExoa2ZQSzQ4M2FESC9yQkJqWTJCRVVpdjE2Ky9yTmdaY3Y3MDZjUEQxaGtMbmZXTkZMbitsM3JXVjBzWGp3LzU3TW5sbS9UK3FxSmdpSmFrZzRjcXRYM0g4ZlBXY2E2MjRWNlNmdi9ZaG1DSWxxVGk0dFB0cHE3UG5UTTZiSnZoK3JTd3NEeGtSSHo2OU9IQjBYZW53NjVwVTF2dmU4MjZnOEYrQjREellVUWFBQUJJQ29TMmdySFptbkhwQ0kwY21hbkJnMU9WblowY011VllraElUbloyMjBkRGc3blNScUZINVdjSGp4a2EzOXUwL0ZmSjVkVTJUVGxYVWFVaGVXb2ZmSHo4dUozaWNQU2haenl6L1d0ajd5UjJjR3ZiejNoYXViNlRJOUgrTG52UlYyKys2WEI1dCtQQndSMS9wbGpHakJ3V1A2K3VidGIvb1ZMdHo5aFNXaGJ3ZU9TS3owL2JPMTZlU3RISjFrYjU2MDB4SlVscHFnc2FQeTlHKy9hZDA4WlFoU2tnSTlLMXBTbXZYTWEwYlFOY1JwQUVBZ09MaTdQcmVkeGEyZTNiVjV6TlZXZG1nN096V1o1Y05XK2ZiQzFYWE5IWDZXZHNwdCtjK0Q5dDZ2YzRYbGtwTHM3WlBjVmNDWjI4SzF6ZVI2djhXUGVtcmxoVzBKZW5NbWFhd3N3U3NTazV1L1Jtb3JYVjFlRTdMeUhtTCtJVE8veHpEOVdtTHRlc082U3ZYVDVmejdFSjJNMmVNMUw3OXAzVFpqTlpwM1hzS3kvcms0blFBK2k2Q05BQUEwRmV1dnpRa3hMM3g1aDZ0L3VDQVRwNnFrMm1hK3RQVEhXOXhkQzR6ek54WXY3LzFzNFJPUW01S202QjFydVptcjVLUzRpUUZwaWUzVEF2dnpQays3MjNoK2laUy9kK2lKMzNsOGZqa2NBU2Uva3RQVDVCaEtHSlRucHVhM01GZnFDUjM4bWVkbWhMNlM0QzZ1bzREdHhTK1QxdlUxemRyMDVZaldqQnZqQ1JweG93UmV1NkZqelhqMHRiK1pwRXhBRllScEFFQWdPYk1HUlU4UG4yNlFjKzk4SEh3OWJDaDZSRzVSbVZsdllhZWJTc3JNMGxEaHFTRlBMK2FQekpUR1JtSm5YMWRwV1cxS2hpYkxTa3c1ZmllKzE0TE80TGRrWE56bDlOaEQzbjJ0N2ZiYVJIcC91OUpYeDAvVWExeEJZSHAzVWxKY2Jwc1pyNjJiRDMvdGxCZDZaT2pSODlvOHVUQWRsUHA2UW5LSDVtcEkwZlBoSnd6WlVyb3l0cUhEbGQycWU1d1ZxN2NId3pTdVlOVHRYREJXS1dtQm9KOFU1TkhXejlpMnlzQTFyRFlHQUFBVUdxYmFkZHA2UW5CQmExU1V1SjErNjJ6STNLTlBlZnNPZnl0TytZcTdlekt6MWxaU2ZyMk4rZUYvWDdiUFg1VFV1SjE1N2ZtdGRzdXkrbXdhL0trdkhZTG03Vm9kbmxDWHMrK1BIQmVRcGpwdzlGc3AwV2srNzhuZmJYaHcrS1ExOSs4WTQ3bXpCNFZYS1RMTUtUSmsvSkNSblNscnZYSituT2V0Nzd6Mi9PVjErYVorTEZqc25YalZ5NE52dmI3VGExZjMvTm50SXNPVk9oWW0wWE5ybDEyVWZCNDQ2YmlrTDJsQWFBckdKRUdBQUFxTGEzUmlMT0xPamtkZGozMDRHZDF1cXBCbVJsSk1oV1plYjEvZTIrZkZpOGFGNXcyUEg3OFlQM21WOWZwekpsR1pXVWx5MjQzNVBQNVpiZDMvSHYrOTFidTE1TEY0NExCYSs2YzBabzdaN1JxYWx4cWFuSXJMdDZoekl4RUdZYWh0ZXNPYWZPVzlxT014U1ZWS2lob1hVenJ6bS9QMS9YWFRWZDZlb0p1dWUxUFhiNlhTTFhUSXRMOTM1TytXclc2U0Zjc0xORG9VWUhGNFpLUzR2VDk3eTdVTjI3M3FxYTJTV21wQ1VwTWRHckZLenREdHBMcVNwK3NXMzlJU3hhTkM1NDNja1NtZnZud0YzVDZkSU5zTmlOa2ozRkpldTMxM1Nvcjc5b2UzK2V6Y2xXUnZuN0w1WkpDUi9rL1lGbzNnRzVnUkJvQUFHakZLN3RDcHViYWJJWnlzbFBrY05qMHpETmJJM0tOMHRJYUxYOTZTOGgxSEE2YmNuSlNaTGNiV3JtcUtDUTBuVHRWdUxuWnE0Y2VYcWxqeDZ0RDNrOVBUMUJlWHBxeU1wTmtHT0VYNG5ybjNiMXFidmFHdkplZG5SeGNpS3FySXRWT2kwajNmMC82eXV2MTYrR2ZyOVNCZzZGN055Y2tPSlE3T0xYVFJkeTYwaWMrbjZtSGY3bEtlOC9aQjN2UW9PUjJJZnFOTi9mb3BSWGJ3OStvQmVzMkhHNVhYMmxwalE0ZTdIaVBhZ0FJaHlBTkFBQzBaZXNSUGZ5TGxkcGZkRXJOYnE4OFhwOE9IcXpRTC81N3RkNWZWUlN4NjZ4YVhhVC8rTm03MnZWSnFSb2IzZkw1L0RwMnZGcC9mR3F6bmx5K0tXU3JKOWM1VTRVbDZkU3BPdDMvNHpmMXY0OS9xRjJmbEtxbXhpV2Z6eStQMTZlcU00M2E5VW1wbnZuVFZqMzliTWZoczZ5c1ZnLzg5QjF0MzM1Y2pZMXVtYWFwaGdhM1B0bGQxdUg1bllsVU95MmkwZjg5NmF2cW1pWTk4Tk4zOU52ZnI5ZU9uU2RVVyt1U3oyZks0L0dwdkx4V2E5Y2QwcWJOSlNIZjZXcWYxTlUxNjZjUHZxdEhmclZHSDMxOFRGVm5HdVgxK3RYYzdGVlpXYTFXclM3U2ZmZS9vZWRlK0RpaSt6bzNOWG4wNGNiUWFldHIxaDZNM0FVQVhGQ01HNy82RkZ2UEF3QVFKVCs2ZDFmdytNR0hMb2xoSlgxZlNrcThIdnZ0bDRNanBVZU9WT20rKzkrSWNWVjkyNk8vL0tKeWNsSWtTUzZYVjdkOTQ3a1lWOVMzZmYrN0N6Vm45aWhKZ2VldnYvZUR2M1M2RlZ1MDhIY0MwTDg4Lyt3dEhVN2ZZVVFhQUFEMG1uQXpyei83bVl0Q3BodnYzbFBlK2NtUTAya1BXZVg4ZEJYN0lJZVRsWm1rV1plMTdoMjliZnZ4WGcvUkFBWU9nalFBQU9nMS8zejNsVnAwUlVGd2oyTXBNQko5dzVjdjFXZVdYUng4eitjenRYSjE1S2FVRHlRdDRmbXFwUk5Dbmo4dUtqb1ZxNUw2ckl6MFFGOGxKRGgwKzIyelF4YXllKzJOM2JFcUM4QUF3S3JkQUFDZzErVG1wdXFiZDh6Vk4yNmZvNnFxUnBtbU5HaFErNFd2WGxxeFhlVVJXcTE1b1BuMUk5ZXBydDRWRElsU1lHRzJWYXNQeExDcXZ1azN2N3BPVlZXTlNrMkxEM24rZnMzYWd5d3lCcUJIQ05JQUFLRFhHWWJSYmw5aktiQmk5SFBQZjZ4MzN0MGJnNnI2Qjd2ZENBblJrdlRxYTd0MDZIQmxqQ3JxdTJ3MlE5blpvVDluaFh2THRmeXBMVEdxQ01CQVFaQUdBQUM5NWk4cmRtanVuTkhLSDVtbHRMUUVHWWJVME9CV2FWbXQ5aFNXYWRYcUF6cHpwakhXWmZacEJ3OVZLbjlrcHJ4ZXY0NGNxZExmM3R2WDRaN1prRTZjcU5IZzNCVFpERVBsNVhWYXMvYWczdjVib1h3KzF0b0YwRE1FYVFBQTBHczJmRmlzRFI4V24vOUVkT3BmLysydFdKZlFiOXg5NzE5alhRS0FBWXJGeGdBQUFBQUFzSUFnRFFBQUFBQ0FCUVJwQUFBQUFBQXNJRWdEQUFBQUFHQUJRUm9BQUFBQUFBc0kwZ0FBQUFBQVdFQ1FCZ0FBQUFEQUFvSTBBQUFBQUFBV0VLUUJBQUFBQUxDQUlBMEFBQUFBZ0FVRWFRQUFBQUFBTENCSUF3QUFBQUJnQVVFYUFJQW84bmhhLzFlYmt1S0pZU1VBWWkwMTFSczhkcnZ0TWF3RVFFOFJwQUVBaUtJejFYSEI0NUVqR21KWUNZQllHekc4UG5qYzl1OEdBUDBQUVJvQWdDZzZVSlFlUEY2NnBFeUppYjRZVmdNZ1ZoSVRmVnE2cEN6NCt1Q0J0QmhXQTZDbkNOSUFBRVRScGkzWnFxbDFTcEpTVXoyNjQ3WWlUWjVVSFRMRkU4REFsWnJxMWVSSjFicmp0aUtscGdZZTc2aXBpZFBHelRreHJneEFUemhpWFFBQUFBTlpjN05kYjc0MVFqZmRjRmhTSUV4LzRmTkhZMXdWZ0ZoNjgrM2hjcnNaendMNk0vNExCZ0FneWtwS1V2VGNDMk9DSTlNQUxrdzF0VTQ5OThJWWxaU2t4TG9VQUQzRWlEUUFBTDJncENSRmp6OHhYck5uVmFwZ1hLMHlNOXlLaStONWFXQ2djN3Z0T2xNZHA0TUgwclJwUzdhYW0xbXRHeGdJQ05JQUFQU1M1bWE3MXF6TDFacDF1YkV1QlFBQTlBQlR1d0VBQUFBQXNJQWdEUUFBQUFDQUJRUnBBQUFBQUFBc0lFZ0RBQUFBQUdBQlFSb0FBQUFBQUFzSTBnQUFBQUFBV0VDUUJnQUFBQURBQW9JMEFBQUFBQUFXRUtRQkFBQUFBTENBSUEwQUFBQUFnQVVFYVFBQUFBQUFMQ0JJQXdBQUFBQmdBVUVhQUFBQUFBQUxDTklBQUFBQUFGaEFrQVlBQUFBQXdBS0NOQUFBQUFBQUZoQ2tBUUFBQUFDd2dDQU5BQUFBQUlBRkJHa0FBQUFBQUN3Z1NBTUFBQUFBWUFGQkdnQUFBQUFBQ3dqU0FBQUFBQUJZUUpBR0FBQUFBTUFDZ2pRQUFBQUFBQllRcEFFQUFBQUFzSUFnRFFBQUFBQ0FCUVJwQUFBQUFBQXNJRWdEQUFBQUFHQUJRUm9BQUFBQUFBc0kwZ0FBQUFBQVdFQ1FCZ0FBQUFEQUFvSTBBQUFBQUFBV0VLUUJBQUFBQUxDQUlBMEFBQUFBZ0FVRWFRQUFBQUFBTENCSUF3QUFBQUJnQVVFYUFBQUFBQUFMQ05JQUFBQUFBRmhBa0FZQUFBQUF3QUtDTkFBQUFBQUFGaENrQVFBQUFBQ3dnQ0FOQUFBQUFJQUZCR2tBQUFBQUFBQUFBQUFBQUFBQUFBQUFBQUFBQUFBQS9jbi9BV1NYU3I5TzNkUmlBQUFBQUVsRlRrU3VRbUNDIiwKCSJUaGVtZSIgOiAiIiwKCSJUeXBlIiA6ICJtaW5kIiwKCSJWZXJzaW9uIiA6ICIxNCIKfQo="/>
    </extobj>
    <extobj name="C9F754DE-2CAD-44b6-B708-469DEB6407EB-5">
      <extobjdata type="C9F754DE-2CAD-44b6-B708-469DEB6407EB" data="ewoJIkZpbGVJZCIgOiAiMjEyNDIzODAwNzMxIiwKCSJHcm91cElkIiA6ICIxNDE4Njc1OTEzIiwKCSJJbWFnZSIgOiAiaVZCT1J3MEtHZ29BQUFBTlNVaEVVZ0FBQTlJQUFBSFVDQVlBQUFEV1ZSRHFBQUFBQ1hCSVdYTUFBQXNUQUFBTEV3RUFtcHdZQUFBZ0FFbEVRVlI0bk96ZGQzeGI5YjMvOGZmUjlKSlhQQkl5N0NUT25oQ3lkNEJBZ2JhMDBCWm9TMXVnRzBySDdhTDA5dmJYUlc5YldrcTUwRUlwVU1vb2hMMmFrRUEyU1NBa0FiSVRaeS9iaWZmUU9yOC9aTXVXSmR1U2JWbXg4M28rSG4xVU92cWU3L2w4anhTc2o3N0x1TzV6ajVnQ0FBQUFBQUFobm5qc0MwYWs0NWFlRGdRQUFBQUFnTjZNUkJvQUFBQUFnQmlRU0FNQUFBQUFFQU1TYVFBQUFBQUFZa0FpRFFBQUFBQkFERWlrQVFBQUFBQ0lBWWswQUFBQUFBQXhJSkVHQUFBQUFDQUdKTklBQUFBQUFNU0FSQm9BQUFBQWdCaVFTQU1BQUFBQUVBTVNhUUFBQUFBQVlrQWlEUUFBQUFCQURFaWtBUUFBQUFDSUFZazBBQUFBQUFBeElKRUdBQUFBQUNBR0pOSUFBQUFBQU1TQVJCb0FBQUFBZ0JpUVNBTUFBQUFBRUFNU2FRQUFBQUFBWWtBaURRQUFBQUJBREVpa0FRQUFBQUNJQVlrMEFBQUFBQUF4SUpFR0FBQUFBQ0FHSk5JQUFBQUFBTVNBUkJvQUFBQUFnQmlRU0FNQUFBQUFFQU1TYVFBQUFBQUFZa0FpRFFBQUFBQkFERWlrQVFBQUFBQ0lBWWswQUFBQUFBQXhJSkVHQUFBQUFDQUdKTklBQUFBQUFNU0FSQm9BQUFBQWdCaVFTQU1BQUFBQUVBTVNhUUFBQUFBQVlrQWlEUUFBQUFCQURFaWtBUUFBQUFDSUFZazBBQUFBQUFBeElKRUdBQUFBQUNBR0pOSUFBQUFBQU1TQVJCb0FBQUFBZ0JpUVNBTUFBQUFBRUFNU2FRQUFBQUFBWWtBaURRQUFBQUJBREd5SkRnQUFBRWhPcDA4enBwVnF4TWdLWldXNlpiZjdFeDBTZ0NoNFBCYWRLWGRveis0TXZiMHhSdzBOMWtTSEJLQUhrRWdEQUpCZ2hZWFZ1dUx5dzhwSTl5UTZGQUF4c3R2OXlzdXRWMTV1dmNaUE9LMVhYaDJzQXdmU0VoMFdnRGhqYURjQUFBbFVXRml0NjYvZFR4SU45QUVaNlI1ZGYrMStGUlpXSnpvVUFIRkdqelFBQUFuaWRQcDB4ZVdIZzg4cksrMWE4ZVlBSFRxY3F1cHFld0lqQXhDdHREU1BoZ3l1MFVXTGpzdmxDdndnZHNYbGgvWGczMGN5ekJ2b3craVJCZ0FnUVdaTUt3MzJSRmRWMmZYM2Y0elU5aDJaSk5GQUwxSmRiZGYySFpsNjhLR1JxcW9LL052TlNQZG94clRTQkVjR0lKNUlwQUVBU0pBUkl5dUNqNWV2R0tDNk9ucXZnTjZxcnM2cTVTc0dCSjhYamFoTVlEUUE0bzFFR2dDQUJNbktkQWNmSHpxY21zQklBSFNIdzBlYUZ4bHIrZThiUU45RElnMEFRSUswM09LSzRkeEE3MWRWMWJ6OGtNUGhTMkFrQU9LTlJCb0FBQUFBZ0JpUVNBTUFBQUFBRUFNU2FRQUFBQUFBWWtBaURRQUFBQUJBREVpa0FRQUFBQUNJQVlrMEFBQUFBQUF4SUpFR0FBQUFBQ0FHSk5JQUFBQUFBTVNBUkJvQUFBQUFnQmlRU0FNQUFBQUFFQU1TYVFBQUFBQUFZa0FpRFFBQUFBQkFERWlrQVFBQUFBQ0lBWWswQUFBQUFBQXhJSkVHQUFBQUFDQUdKTklBQUFBQUFNU0FSQm9BQUFBQWdCaVFTQU1BQUFBQUVBTVNhUUFBQUFBQVlrQWlEUUFBQUFCQURFaWtBUUFBQUFDSWdTM1JBUUFBQUp3ci92Zk9qMm5Rd016Zzgrcy8vMmdDb3dFQWRCYUpOQUFBNTRqSC8zbERwODRqMlFNQUlCUkR1d0VBQUJvTjZKK3VTeGVQMXZlL3R5alJvWFRhMmRxR3N6VXVBT2dNZXFRQkFEaEhIRDllR1hZc056ZE5OcHVsM1RMbmlqdCt2RmhqeC9aUGRCaGRjcmEyNFd5TkN3QTZpMFFhQUlCenhQZCs4SHpZc2RaemRpT1ZPVmVrWnlRbE9vUXVPMXZiY0xiR0JRQ2R4ZEJ1QUFDUU1GYXJrZWdRY0E3aDh3YWd1OUFqRFFBQU9tU3hHSm8wY2FDbVhEQklRd3Y3S1QvZkphZlRwdXBxdDRvUGxHbjVpdDE2ZC9QaHNQTmFMbkIyNUdpNWZ2TFRWL1NwcXlkcjlxeWh5c3hNMGJQUGI5V1NaN2NHeTZTbE9YWFZ4eWJvd2ltRGxaV2RvcG9hdDdac09hb24vNzFaZDl5K09Lb1ZyOGVNenRmRkY0M1NxSkY1U2s5UGt0dnQxYkZqRmRxNDZaQ1dMZCtsaGdadm16RzJkVHlXQmRkU1V4MzYrRWNuYU9xRlE1VGRMMFYxZFI1dDIzWk1qei94YnRSMTlGUWJZcjFPU3dVRjJicG8wVWlOR1pXdjdPd1VPWjAyMWRhNmRlUm9oWjU1ZG91MmJ6L1I2YmpHanh1ZytmT0tOSEpFcmpJeWtpVkpGUlYxMnIzbmxONThhNisyN3pqUlliM1JmTjRBb0xOSXBBRUFRSWV1djI2S0xyOXNiTmp4akl3a1RaNDBVSk1uRGRTcnIyM1hZNCsvMDI0OVgvL3FiTTJZWGhqeHRRRUQwblhIanhjckt5c2xlQ3d6STFrTDVoZHAxS2c4T2V6V2R1dTIyU3k2OFlzenRHQitVYXZqRGhVVjVhcW9LRmNMNWhmcHp0KzlvZExTbW5icjZxejhmSmZ1K1BGaTlldVhHanhtZDFrMVovWXdEUitXSTV1OS9jR0FQZFdHcmx6SGFqWDAyZXN2MUdXTHg0VFZtNWJtMU9oUmVSb3pPbC9idDBkT2R0dVRsR1RYTjc0MlJ4ZE9HUnoyV201dW1uSnowelI3MWpDdFhyTlBEL3g5dmJ4ZWY3djF0ZmQ1QTRDdVlHZzNBQURva05QUi9OdDdmYjFIcDA1VnFhYkdIVkxtOG8rTTFlalIrVzNXa1pmcjBvenBoVEpOcWJTMEp1UjhtODJpNzl5MklDU0o5dnRObFpSV3krUDFhVUQvOUpEa05KSXYzelF6SkRIMGV2MDZlYXBLOWZYTnZhcm5uWmVoNzMxN29TeVc1aUcreDQ5WDZ2anh5ckNrck9sNHRBdXcyV3dXZmZmYkMwUGlETGJCNDlPQUFlbkt6VWs3SzlyUTJldEkwazFmbWhtV1JIczh2b2lmaVZqaU1nenBPN2N0Q0V1aVQ1K3BWWGw1WGNpeHVYT0c2K1liWjZvOTdYM2VBS0NyNkpFR0FBQWRxcXYzNktWWFB0RHExZnQxOUZpNVRGTXlERU9mdkdxaXJ2N2twR0M1T2JPR2F1Zk9reEhyY0Rpc09ubXFTci83d3dvZE8xWWh3d2owWUVyUzdGbkRRb1p0SHoxV29mLzkvWEtWbEZRck5kV2hiOTB5WHhQR0QyZ3p2dkhqQm1qdW5PSEI1MnZXN3RmRGoyNVViYTFiTnB0RjExODNKWmo4RlJSa2E5clVBcjI5NFlDazVnWFd1cnJ3MnV4Wnd6UjRVSXMySEszUWIzOGY2TkZOVFhYbzFtL08wOFFKNXlXOERWMjV6dGl4L1VNU2NMZmJwOGYrdFVrclYrMlR4K3VUSkJVTno1SExsUlJ6WERPbUY0YTh4eWRQVmVtUGYzcExodzZma1NRTkhkcFAzL3YyUW1WbkIzNXNtVGQzdUZhOHVWdTc5NVJFdkovdGZkNEFvS3Zva1FZQUFCMTY0c25OZXVMSnpUcHlOSkJFUzVKcG1scTlkbjlJdVpiSlVpUVBQTGhleDQ1Vk5KNHZWVlUxU0pLbVR5c0lLZmYzaDlhcnBLUmFrbFJUNDlaOTk2K1J6MmUyV2U5RmkwWUdINWVXMWVpdkQ2eFZiVzJnQjlMcjlldVpKYUh6WXM4L2YxQzdjWFpHNnpZOCtORDY0TERvbWhxMy91OHNhVU5Ycm5QUndwRWhyejMwOE50Nlk4WHVZQkl0U1h2M2xlcTlMVWRpanF0bGNpOUo5LzkxYlRDSmxxVGk0ckt3cVFPelpnNXR0ODYyUG04QTBGWDBTQU1BZ0E2WnBxbWk0VG1hY3NGZ0RSbVNwYnc4bDNKeVVrT0dmRXRTY3JLOXpUcHFhdHh0TGhKVldKQWRmRnhiNjliT1hhZENYaSt2cU5PcGtpb042SjhlOGZ5UkkzS0RqM1A2cGVxZkQzKyszZmJrNTduYWZiMHpDZ3REMjdCcmQyZ2JLaXZyejRvMmRPVTZMYyt0ci9kbzdicjlrVTdwbEdGRCt3VWZWMWMzaE4wL1NmcHcrL0dRNTBNR1o3VlpYM3VmTndEb0toSnBBQURRTG9mRHFsdStNUzlzN3FyUFo2cTB0RVk1T2MxemdnMUwyOXNMbFZmVXRmbGF5eUczcmVmRE5sK3Y3WVdsMHROajI2ZTR2WVMvczF5OXBBMWR1VTdUQ3RxU2RPWk1YYnM5N0xGS1RXMitmNVdWOVJITE5QV2NOM0VtdFgwUDJ2dThBVUJYa1VnREFJQjJmZVpURjRRazBTKy84cUhlZkd1UFRwNnFrbW1hK3RlamtiYzRhczAwMjA2Ni9QN20xNUxhU0JEVFV0dWUzOXJRNEZWS2lrTlNZSGh5MDdEd3RuVDBlbWQ0Zlg1WnJZRlpjMjIxd1pYV2RoTGJVMjNveW5VOEhwOXN0a0FiTXpLU1pCaFNPMjlyVE9ycTNNRWZWRkxiZUs5YjM3K3Fxc2dKdDlUKzV3MEF1b3BFR2dBQXRHdm16TUxnNDdLeUdqMytaUE4reUFQUHkraVdhNVNXVnV1OHhycXlzMUkwWUVCNnlJck9CVU95bEptWjNOYnBPbmE4VWtYRGN5UUZoaHovNE1jdnR0djdHMG5ydk10dXM0Yk0vZTFJYVVtTkJnNXNia04rdmtzblQxWUZYeDlhbUsyTWpMWVQ2WjVxUTFldWMrUm91VVlVQllaM3A2UTROUFhDQW0zY2RMQmI0anAwNkl6R2p1MHZLWkNrRnd6SjBzRkRaMExLVEdpMVdOdSsvYVZSeFEwQTNZM0Z4Z0FBUUx0YURsbE96MGdLTGlpV2x1YlVUVithMFMzWCtMRFZuc05mdlhtVzBodFhmczdPVHRIWHZqSzczZk0zYm14TzV0TFNuUHI2VjJlSGJaZGx0MWsxZGt6L3NFWEJtalRVZTBLZXo1Z2VLSmZVenZEaDBEYUV6dC85eXMyejVISTVnMjM0NmxuU2hxNWNaKzI2NGxadG5LbVpNd3FEVzJRWmhqUjJUSDlOdVNCMEdrQTBjYTFwTmQvNjYxK2JvLzR0NXBNUEg1YWo2ejV6UWZDNTMyOXF6WnJ1bTZNTkFMR2dSeG9BQUxUcjJMRUtEVzVjMU1sdXMrck9YMzlVWmFkcmxKV1pJbFBkTTN6MlA4dDJhdUdDRWNGaHd5Tkg1dWt2Zjc1R1o4N1VLanM3VlZhcklWK0xvZE90TFZ1K1M0c1dqZ2dtWHJObUR0V3NtVU5WVVZHdnVqcTNIRTZic2pLVFpSaUdWcTNlcHcwYnczdFJpdytjVmxGUjgySmFYLy9hSEgzcW12T1ZrWkdrTDl6NHJ3N2JzUFNOWFZxMGNHU3dEV05HNSt2ZVAzOHFwQTN0NmFrMmRPVTZLOTdjcmZuemlqUzBjV0cxbEpUQXRsNWZ2c21yaXNvNnBidVNsSnhzMTVMbnR1cmR6WWRqaW12MW1uMWF0R0JFc055UXdWbTY2M2RYcWF5c1JoYUxFYkxIdUNTOStOSUhPbjRpdWoyK0FhQzcwU01OQUFEYXRlUzViU0ZEY3kwV1E3azVhYkxaTFByblB6ZDF5eldPSGF2UXc0OXVETG1PeldaUmJtNmFyRlpEeTFmc0RrbWFXZzhWYm1qdzZzN2ZMZGZoSStVaHh6TXlrdFMvZjdxeXMxSmtHTzBuc3E4djNhR0dCbS9Jc1p5Y1ZObnQxbTVwd3p2dkh0YlJveFZ0bnQ5VGJlaktkYnhldjM3MysrWGFzemQwNytha0pKdnk4MXh0TG9BV1RWdytuNm5mM2JWQ08xcnRROTZ2WDJwWUV2M3lLeC9xNlNYdlJid1dBUFFFNjRTSm4vaWZSQWNCQU1DNWFPNmM1b1JoOVpyOGhNUnd5Y1dqUWxaeFh2TGMxckF5UjQ5VmFQLytVdVhrcE1ubGNzbzBUUlh2TDlNL0h0bW90ZXVLZGZVbkp3WExWbGJWYTlrYnU0TFAyM3V0dGVJRFpkcTU4NlF5TTVQbGNqbGxzUmc2ZXF4Q3p6NjNWVXVlMjZvckx4K24xTlRBSWxuMTlSNjkrTklISWVmWDFMaTFjdVZlbFpSV3kyNjNLaW5KTHJ2ZElwL2ZyNHFLZXUzWlc2S2xiK3pVaXk5OUlJOG5mTzV6ZFhXRHRtMDdxdXlzRkdWa0pNbG1zNmkyMXFOZHUwOXB6ZHJvaGhBWEh5alR6bDB0MjJEUmlST1Zldm1WRC9YWTQ1dDAwVVVqMjczZlBkV0dybHludnNHcjFXdjI2Y1NKS3RudFZxV2tPR1N6V2VYekJSWXUyL3plRWExNGMzZkluczNSeHVWMis3UjZ6WDRkUGx3dW04MnFwR1M3N0hhclBCNmZTa3FxdGVtZGcvcmIzOWUzK1g3RThubUxsN1BoM3pXQTd2UEJ0dWQvSHVtNGNkM25IbUZKUXdBQUV1RDJIMjBMUHY3MW5STVRHTW5aTHkzTnFiLyszNmVEUGFVSEQ1N1dqKzk0T2NGUkFlSDRkdzMwTFU4ODlvV0lRM1FZMmcwQUFNNEs3WTFhL3VpVjQwS0dHMy93NFltMkN3TUFFR2NrMGdBQTRLend3KzlmckFYemk0SjdIRXVCbnVoclAzMkJycng4ZlBDWXoyZHErWnU3RXhFaUFBQ1NXTFViQUFDY0pmTHpYZnJLemJQMDVadG02dlRwV3BtbTFLOWYrTUpYVHk5NVR5ZFlyUmtBa0VBazBnQUE0S3hpR0ViWXZzWlNZTVhveDU5NFY2OHYzWkdBcUFBQWFFWWlEUUFBemdyUExObWlXVE9IcW1CSXR0TFRrMlFZZ2RXbGp4MnYxSWZiajJ2Rm0zdDA1a3h0b3NNRUFJQkVHZ0FBbkIzV3JpdlcyblhGaVE0REFJQU9zZGdZQUFBQUFBQXhJSkVHQUFBQUFDQUdKTklBQUFBQUFNU0FSQm9BQUFBQWdCaVFTQU1BQUFBQUVBTVNhUUFBQUFBQVlrQWlEUUFBQUFCQURFaWtBUUFBQUFDSUFZazBBQUFBQUFBeElKRUdBQUFBQUNBR0pOSUFBQUFBQU1TQVJCb0FBQUFBZ0JpUVNBTUFrQ0FlVC9PZjRiUTBUd0lqQWRBZFhDNXY4TEhiYlUxZ0pBRGlqVVFhQUlBRU9WUHVDRDRlTXJnbWdaRUE2QTZEQjFVSEg3Zjg5dzJnN3lHUkJnQWdRZmJzemdnK3ZtalJjU1VuK3hJWURZQ3VTRTcyNmFKRng0UFA5KzVKVDJBMEFPS05SQm9BZ0FSNWUyT09LaXJ0a2lTWHk2T2JiOXl0c1dQS1E0YUhBamk3dVZ4ZWpSMVRycHR2M0MyWEt6QkZvNkxDb2ZVYmNoTWNHWUI0c2lVNkFBQUF6bFVORFZhOTh1cGdYWC90ZmttQlpQcXFqeDlLY0ZRQXV1cVYxd2JKN2FhL0N1akwrQmNPQUVBQ0hUaVFwc2VmSEJic21RYlFlMVZVMnZYNGs4TjA0RUJhb2tNQkVHZjBTQU1Ba0dBSERxVHB3YitQMUl4cHBTb2FVYW1zVExjY0R1WkxBNzJCMjIzVm1YS0g5dTVKMTlzYmM5VFF3R3Jkd0xtQVJCb0FnTE5BUTROVksxZm5hK1hxL0VTSGdqaXc5eitoOVBuTFpYcnNjaDgvVDlYcjV5UTZKQUJBRjVCSUF3QUF4SmtsdVZiMi9vRVZuVTBQMnlJQlFHL0hIR2tBQUlBNE0yeWU0R1BUUXo4R0FQUjJKTklBQUFCeFp0aWE1N3liWGhhV0E0RGVqa1FhQUFBZ3prSjZwSDMwU0FOQWIwY2lEUUFBRUdlR3pSdDhiSHBKcEFHZ3R5T1JCZ0FBaURQRDJweElpem5TQU5EcmtVZ0RBQURFbTcxNWFMZWZvZDBBME91UlNBTUFBTVNaWVcyeDJKaUh4Y1lBb0xjamtRWUFBSWd6bzBXUE5IT2tBYUQzSTVFR0FBQ0lzNWFMamNsclRWd2dBSUJ1UVNJTkFBQVFieUdyZGpzU0dBZ0FvRHVRU0FNQUFNUlp5RDdTOUVnRFFLOUhJZzBBQUJCbmhxM0ZZbU9zMmcwQXZSNkpOQUFBUUp5RjlraXphamNBOUhZazBnQUFBSEZtV0Zzc051WmhhRGNBOUhZazBnQUFBSEZtMkpzVGFUK0xqUUZBcjBjaURRQUFFR2VoKzBqVEl3MEF2UjJKTkFBQVFKd1oxaGFMalhsWmJBd0FlanNTYVFBQWdEZ3pXdXdqTFJZYkE0QmVqMFFhQUFBZ3pvS3JkcHVHVEI5RHV3R2d0eU9SQmdBQWlDZUxQL0EvS1pCRW0wYUNBd0lBZEJXSk5BQUFRQnlGN2lITi9HZ0E2QXRJcEFFQUFPS281ZnhvMDBjaURRQjlBWWswQUFCQUhMVmNzVnNlRmhvRGdMNkFSQm9BQUNDT0RMczcrSmloM1FEUU41QklBd0FBeEpGaFp3OXBBT2hyU0tRQkFBRGl5TEMybUNOTklnMEFmUUtKTkFBQVFCeXhhamNBOUQwazBnQUFBSEZrMkZvc051WmpzVEVBNkF0SXBBRUFBT0twUlkrMDMwT1BOQUQwQlNUU0FBQUFjUlN5anpSRHV3R2dUeUNSQmdBQWlDTVNhUURvZTBpa0FRQUE0c2l3TncvdEZvazBBUFFKSk5JQUFBRHhSSTgwQVBRNUpOSUFBQUJ4RkRxMG0xVzdBYUF2SUpFR0FBQ0lJOE5LanpRQTlEVWswZ0FBQUhFVTJpTnRUV0FrQUlEdVFpSU5BQUFRUjBhTGZhVGxZMmczQVBRRkpOSUFBQUJ4MUxKSDJ1OWhhRGNBOUFVazBnQUFBSEhFWW1NQTBQZVFTQU1BQU1TUndmWlhBTkRua0VnREFBREVrV0Z2VHFSRklnMEFmUUtKTkFBQVFCeXgvUlVBOUQzODF4d0FBQ0NlN00ycmRqTkgrdHp3K0Q5dmFQZjE2ei8vYUE5Rmd0N3FTMStZcm5semgydkpzMXYxOHFzZkpqb2NSRUNQTkFBQVFCeUY5a2l6anpSNnpxU0pBM1hENTZicVJ6KzRPTkdoSk5UWmVoL2FpMnZldk9GeU9tMmFOMjk0QWlKRE5PaVJCZ0FBaUNOVzdUNTNsWmZYNmJlL1g1Nnc2Ly93K3hkSmtrcExheElXdzluZ2JMMFA3Y1cxZE9sT0xWd3dRbThzMzkzVFlTRktKTklBQUFCeDFES1Jackd4YzR2WDY5ZkJnNmNUSFViVURNT1FhWnFKRGlQaHpvYjc4TVJUbS9YRVU1c1RHZ1BheDMvTkFRQUE0aWlZU0p1R1RCOUR1eEhLWWpGMDJlSXhXckNnU1BuNUx0WFhlYlh0L1dONjZ1bk5ZVDJWa3ljTjFKelp3elNpS0ZmWjJTbHFhUEJxMy80eVBmZjhWdTNjZFNwWXJ2VWM3WnljMU9DeHB2blpUYzlMUzJ0MC93TnJkZE9YWnFoL2ZybytlMFA0NjkvNnpwSmdYWC8rNDlYS3lVa05xU3ZXZG5UMlBseDgwU2pkK01YcGtxU0RCMC9yOXArK0xOT1U3SGFyL3ZTSFR5Z3JLM0JQZm5qN1N6cDFxcXBiN2tNczk3M0pwSWtEdGZpU1VSbytQRWRwcVU3VjEzdTB2N2hNdjc1eldhZmVuNWIzMzJJeGRQR2lrWm83ZDdnR0RjeVV4V0xveElsS3JWMWZyRmRmMnk2djF4OHMyN0tPLy9lcjEvWEZHNlpyN0pqKzh2bjhXcmUrV1AvODE2YVE4b2dOaVRRQUFFQ2NHRmF2WkFSNnRrd1B3N29SeWpDazIyNmRyNmtYRGdrZXM3dXNtajFycU1hTjdhL2I3M2haNVJWMXdkZHV1M1crbk03bXIrOHBLUTVOR0Q5QVk4Zms2MmMvZjAzN2k4dGlqc0hodE9xMlcrYkw1WEwyV0RzNmUvN3lGYnMxZjk1d0RSK1dvNEtDYkUyNVlMRGVlZmV3Rmw4eVNsbFpLWktrSi8rOVdhZE9WY1hjaHZidVF5ejMvZnJycHVqS3k4ZUZuSitTNHRENGNRTmlqcWsxcTlYUTk3NnpTSk1uRFF3NVBuaHdscTRkbktYSmt3YnBOM2N1azhmckMydmJUMzY4V1BsNXJ1Q3hTeTRlcGNyS2VpMTVibXVYNHpwWGtVZ0RBQURFU2NzOXBPbU5qcStDZ216ZDhMbXBjYW43MGNjMmRXcUlkc3VleGlaTG50dXFKYzhHa3BmNTg0cUN5ZU9xMWZ1MDRxMDltakIrZ0s3K3hDUmxaaWJycXFzbTZ1RkhOZ1RQUFZWU3JYWHJpN1YzYjRuY2JwOFdMaGloQmZPTFpMVmE5SkhMeHVyZSsxWkxrbjU4eDh1U3BOLzg4a3BKN2MvVlRuY2xhWDl4bWU2K1o2VlNVanIzWTArczdlanMrYVpwNnFGL3ZLMWYvUHdLV1N5R3J2N2taSDN3NFFsOTlNcnhrcVNkdTA1cDZiS2R3WHE3Nno1RWU5K25UUzBJSnRGMWRSNDkrL3hXN2RwMVNrbEpkczJjVWRpcHVGcTY1T0xSd1NTNitNQnBQZm5VdS9MNVRWM3p5Y2thUFNwUG8wZmw2ZkxMeCtxRkY5OFBhOXVlUFNYNnYvdldhUGFzb1ZwOHlXaEowc3daaFNUU1hVQWlEUUFBRUNlR3JibG5pSVhHNGlzMXhhRXhvL1BqVm5jOExGd3dRcEpVVyt2V2Y1YnVrTitVM25uM3NDNi9iS3lTayswNmY5SkFQZHlpL08xM3ZDU2ZMekRDSVMzTnFWVnI5bW5CL0NKSlVrRkJWckJjNjZTL283bmE5OTYzV3NlUFYvWllPN3B5ZnZHQjAxcjZ4azVkdG5pTUNvWms2VnUzekZPNkswbHV0MDkvZTNDZFdrNXQ3cTc3RU8xOVgzekpxT0RqdSs5WnFXM3ZId3MrLytERDQ1Mk9xOG5jT2MwcmVOOXo3eXFkT0JHSTlTOG5WdWt2ZDE4alNabzFjMmhZSXUzem1mcnJBK3RVWGQyZ0F3ZE9hK0dDRWJMYnJjck5TK3Z3bW1nYmlUUUFBRUNjR05ibVBhUlphT3pjRTZtbnNhSzhlWWp6NEVHQkpDd2x4YUZmL2VMS3NQT3pzMU5DbnMrYU1WVHo1eGVwc0NCYkthMlMrNVpEajJOUldWWGZwU1JhaXIwZFhUMy82V2UyYVByVUFtVmxwUVI3YUo5NWRrc3dzZXlNOXU1RHRQZTlzQ0Jia2xSZDNSQ1NSSGVYZ2VkbEJHS3RyQTlwNituVHRTcXZxRk5tUnJMNjU3dkN6aXN2cjFWMWRZTWt5ZVAxcWFLeVhqbjlVbVczTVVxbUsvZ3ZPZ0FBUUx5MEdOcnRKNUh1VWIvODlkSnVxK3RBSjFmZTdxaW4wV2F6dEh1KzFkcjgraWV1bXFoUFhUMVprclR0L1dQYXN1V29UcFpVNmZ2ZlhTUkpNbVIwS2taM2c2L2pRaDJJcFIzZGNiNXBTajUvNktyYWVYbmhDV1FzMnJvUHNkeDNoOE1XakM4ZWpNWkwrU05jd05MNFlsUFBlVXRoeFZtWXZWdndYM1FBQUlBNFlRL3B4Tml4ODZTMjd6aVI2REE2VkZwYXJmNzkwMVZYNTlGWHZ2NlVmTDYyVjFDK3RIRmVhMDJOVzcvOTNYS1pwaGxjUGJzak5udjdpV29rSHE5UGRwdFZ5Y25ObjF1cjFWQjZlbEpZMlZqYUVVbXM1My8ydWluSzZSZG8rNEdEcDFWWWtLMkxGbzdRcXRYN3RIZHZTWnZuZGVZK3hITGZUNTZzMHNDQkdYSzVuQm85S2kvaWl0NWRpZXZFaVVvTkhweWx6SXhrNWZSTFZXbFpZRFh6bkp6VTRQdHk1TWlacU9wQzE4WCthUUlBQUVCVVdnN3ROcjBNbzBTb2Q5NDlMRWxLVHJiclc3Zk0wNFR4QXpSMGFEK2RQM21Rdm5qRE5LV2xOYThnbmR5NEFGWktpbDF6NXd6VG1OSDV1dVhyYzl1dHY3YldMVW5LekVqV29vVWp3bFo3YnMvSms0R1ZyMU5USFpvNW8xQ0dJVjF4K1RnNUhPR2Y0MWphRVVrczU0OGIyMStMRm82VUpHMTY1NUFlK1B0Nm1XWmc3K2ViYjV3aHF6VzhaNzRyOXlHVys3NXE5ZDdnNCsvY3RsQVhYelJLdzRmbGFOTEVnZnJhVjJaM09hNjE2NHVEajIvNTVqeU5IemRBWThmMkQ0bm5yVlg3b200YnVvWWVhUUFBZ0RocHVkaVkyUDRLcmJ6dzB2dWFNbVd3QnZSUDE5UUxoNFJzL3lSSno3L1F2R2pVQis4ZjEvbm5ENUpoR01Ha2JOKyswbmJyMzdydFdIQzE2SnR2bkNrcGRPL245cXhldlUvWFhUdEZrblRyTitmcEcxK2JvN282ajJwcjNXSHpoR05wUnlUUm51OTAydlNWbTJmSk1DUy8zOVJUVDcrblk4Y3F0SEhUUVUyZlZxQWhnN1Awa1V2SDZ1VlhQK3kyK3hETGZYLzE5UjBhTTZhL0prOGFLSmZMR2R6enVzbjlmMXZicGJoZWUyMkhKazhhcE5HajhqUnlSSzV1LzlFbElhOXYzSFJRYjc2MU82cDJvZXZva1FZQUFJZ1htenY0MFBUUmY0RlFOVFZ1L2V6bnIrbTExM2VvcExSYVBwOWZEVzZ2RGg0OHJhZVhiRkZWNHdKUmt2VFhCOVpwdzhhRHFxLzNxcjdlby9Wdkg5QWYvdmhtdS9VLy9PZ0diZHdVT01mbk0zWDRTSG5Vc2IzeTJuYTkvT3FIcXF5cWw4ZmowNjdkcC9UTFh5OVZiYTBuckd3czdlaktmYmp1TXhjb056ZXcwdlNxMWZ0MDdGaUZKT25mejd3bmYrT2M2YXMvT1NsczZIVlg3a01zOTkzbjgrdjNkNjNRdzQ5dVZIRnhtZHh1bjN3K1UyVmxOVnE1YW05WStWamo4bmg5K3MyZHkvVEVVNXQxK1BBWmVUdytOYmk5Mmw5Y3BvY2UzcUM3NzFrVnQvblpDR2RjOTdsSHVOMEFBQUJ4a0RScWh6SXZlMFdTVkxkOW5DcVdmU1RCRWZWZFk4ZjAxeDIzTDVZVW1DUDlpMS85SjhFUkFlZ0xubmpzQ3hGWDhxTkhHZ0FBSUU2TUZxdDJtejZHZGdOQVgwRWlEUUFBRUNlR2pjWEdBS0F2SXBFR0FBQ0lFOFBhM0NNdDlwRUdnRDZEUkJvQUFDQk9Rb1oyczQ4MEFQUVpKTklBQUFCeFl0aGFKdEwwU0FOQVgwRWlEUUFBRUNjdGgzYlRJdzBBZlFlSk5BQUFRSnlFTERibVliRXhBT2dyU0tRQkFBRGlwY1hRYnZrWTJnMEFmUVdKTkFBQVFKeTBYR3pNNzJGb053RDBGU1RTQUFBQWNSSzZqelE5MGdEUVY1QklBd0FBZEpFdHAxU3BGMndLTzI3WWZNSEhacXVoM1pia09sbVM2K0llR3dDZysvV0puMGFUN0c0dEhyOUZrd3FLbGVlcWxLUEZyNzhBZ083ajl0cDFxaXBkV3c4TzFkSVBKcXZlNDBoMFNFQmlHYVl5TG5sTnlhTjNTSVlwOTlFaDhwek1iMzdaMnVJN1Nhc2U2Ynl2M0N0SnF0MTJ2aXJmdktoSHdnVUFkSTllbjBpUEdYQkVOOHg5VTltcFZZa09CUUQ2UElmTm8wRlpaUnFVVmFhWkkzYnAwZFVMdGVQNG9FU0hCU1NPYVFUMmlqWk1TVkxhek5VNjgvdzF3WmRienBGdXVmMVY4cGdQZ285VEpyNG5mNzFUMWV2bjlFREFBSUR1MEt1SGRvOFpjRVRmdnV4RmttZ0FTSURzMUNwOSs3SVhOZWE4STRrT0JVaW9xdlZ6Sk5PUUpEa0xEc2d4K0ZEemk3YVdpWFRqOWxjV3Z6SVd2eDVTUi9YYnMrTWVKd0NnKy9UYVJEcko3dFlOYzk5TWRCZ0FjTTY3WWM2YlNySzdFeDBHa0RDK005bXErM0I4OExscjFxcGdEM1hMb2QxTlBkSzVuM3M0NVB3ekwzNGltSWdEQUhxSFhwdElMeDYvaFo1b0FEZ0xaS2RXYWZINExZa09BMGlvcWcyelpQb0NQYzcyL2llVU5HeXZwRmFMalhsc3N2Yy9JV3ZXNmVZVFRVTU54Y043TkZZQVFOZjEya1I2VWtGeG9rTUFBRFNhT09SQW9rTUFFc3BmN1o3Y0Fua0FBQ0FBU1VSQlZGTHRsZ3VDejlObXJaRU1zM21PdEdsSVBwdjZmZWF4a1BOTzNuOUxUNFlKQU9nbXZUYVJ6bk5WSmpvRUFFQ2pQRmRGb2tNQUVxN20zV2t5RzFleXQyV1hLWG5NaHpJc2dSNXAwMjlSK3NKbEllV3IxOCtSNlhiMmVKd0FnSzdydFlrMFcxd0J3Tm5EYWVlL3lZQy9MbG5WNzA0TlBuZk5XQnVjS3kyZlJjbmozdzhwWDcxeFJrK0dCd0RvUnIwMmtRWUFBRGpiMUc2ZUluOWRzaVRKNG1wZXk4VndoUDdZVlBMSVRUMGFGd0NnZTVGSUF3QUFkQlBUNDFETnhwbnRsbWs0TUZTKzhxd2VpZ2dBRUE4azBnQUFBTjJvOXYxSjhsVm10UG42bVJjLzJZUFJBQURpZ1VRYUFBQ2dHNWsrcTZvM3pJcjQycG5ucjJIUGFBRG9BMnlKRGdBQUFQUk5UcWRQTTZhVmFzVElDbVZsdW1XMyt4TWRVZzliSEg3b3VrcEoyM284a2tUd2VDdzZVKzdRbnQwWmVudGpqaG9hcklrT0NRQzZEWWswQUFEb2RvV0YxYnJpOHNQS1NHZEY5M09WM2U1WFhtNjk4bkxyTlg3Q2FiM3k2bUFkT0pDVzZMQUFvRnN3dEJzQUFIU3J3c0pxWFgvdGZwSm9CR1drZTNUOXRmdFZXRmlkNkZBQW9GdlFJdzBBQUxxTjArblRGWmNmRGo2dnJMUnJ4WnNEZE9od3FxcXI3UW1NREQwdExjMmpJWU5yZE5HaTQzSzVBaitxWEhINVlUMzQ5NUVNOHdiUTY5RWpEUUFBdXMyTWFhWEJudWlxS3J2Ky9vK1IycjRqa3lUNkhGUmRiZGYySFpsNjhLR1JxcW9LdlA4WjZSN05tRmFhNE1nQW9PdElwQUVBUUxjWk1iSWkrSGo1aWdHcXE2UG44VnhYVjJmVjhoVURncytMUmxRbU1Cb0E2QjRrMGdBQW9OdGtaYnFEanc4ZFRrMWdKRGliSEQ3U3ZNaFl5ODhJQVBSV0pOSUFBS0RidE56aWl1SGNhRkpWMWJ3c2o4UGhTMkFrQU5BOVNLUUJBQUFBQUlnQmlUUUFBQUFBQURFZ2tRWUFBQUFBSUFZazBnQUFBQUFBeElCRUdnQUFBQUNBR0pCSUF3QUFBQUFRQXhKcEFBQUFBQUJpUUNJTkFBQUFBRUFNU0tRQkFBQUFBSWdCaVRRQUFBQUFBREVna1FZQUFBQUFJQVlrMGdBQUFBQUF4SUJFR2dBQUFBQ0FHSkJJQXdBQUFBQVFBeEpwQUFBQUFBQmlRQ0lOQUFBQUFFQU1iSWtPQUoxa1dPVVljcjNzQXo0cVMxSysvUFVuNURuMm90eUhuNUJNZjVlclQ3bmdQbGt6enc4N1hyVmlScGZyQmdBQUFJRGVqRVM2bDNJTys1b2NCWjhQUHJla0ZNaFpkS3NNbTBzTisrOVBZR1FBQUFBQTBMZVJTSGVUcExFL2w3My9wV0hIUGNkZVZQM09YOGRVVi9LRTM4aVd1ekRzZVAyT1g4aHovQlZKa24zQTVSSFB0WjkzSllrMEFBQUFBTVFSYzZTN2lmZmswb2pIYlRsekpDT0cyMnl4eTVvZFlmaTAzeTN2cVRlYm43YzFmTnR3Ukg4dEFBQUFBRURNU0tTN2lmZjBCcG1leXJEamhpTmIxdlJ4VWRkank1b3F3NW9jWG4vcEdwbSsydUJ6OTlFbEVjLzNISHN1Nm1zQkFBQUFBR0pISXQxZFRLKzhKVzlHZk1tV015L3FhbXk1OHlNZTk3VHE4WFlmZkZRTnUrK1N2L2FnNUcrUXYvYWdHbmJmcFliOWY0MCtaZ0FBMnBFODduM2xmZlV2TWh3TmlRNEZBSUN6Q25Pa3U1SG41RExaei90NDJIRmI3ancxN0xzM2locU13RkR3Vmt4dnRieGxhMXNkOU10OTVOOXlIL2wzSjZNRkFLQWRocW1NaS84alNjci8rajJxMnpsV0ZVcy9JcGxHZ2dNTDkvZy9iNGg0L0tmLzg2cjI3U3R0OHp6RGtPNis2MnJsNUtTR0hEOXl0RncvK05HTGJaNW50MXMxYStaUVRibGdzQW9MczVXUmtTU0xZVkZWZGIwT0hUcWp6ZThkMGFyVisxUmY3NGs2MW81Yy8vbEhPM1VlRWlNdHpha3JQakpXRjV3L1NIbjVMdGx0VnRYV3VuWHNXSVgrL2N3V2JkOXhRcEwwcFM5TTE3eTV3N1hrMmExNitkVVB1KzM2a2VwdCt1eVZsdGJvVzkrSlBMS3h1Ni9aRzhYN1B2WGtkZnJLZTNLMm9rZTZHL25LTjh0MGgvL0J0cVFVeUpJeXBNUHpyZW5qWkRqNmhSMzNscndsK2NQL0dBTUFFQy9wQzVlSFBFOGV2VjM5di9VSEpZL3RQVi9HNXN3YTF1N3JvMGZsaHlYUkhUbi8vRUg2NHg4K29hOStlWll1bkRKWU9mMVNaYmRaWmJVYXlzeEkxc1FKNSttTE4welRuKzc2aEtaUEsraEsrT2lsOHZOY3V2UFhIOVhIUHpaQmd3ZG55ZW13eVdJeGxKYm0xTWlSZVNvb3lBcVduVGR2dUp4T20rYk5HOTZ0TWNTcjNzNWVjOUxFZ2JyaGMxUDFveDljM0dQeG5DdmF1N2VKK0J5Y1MraVI3azZtWDU2VHkrVVkvSm13bDJ3NTgrUSs5Rmk3cDdjOXJQcy8zUkllQUFEUnFscTFRTTVCaDJUTk9oMXlQT09TMTVSeHlXc3EvZGNYNVMzTlNVeHc3VEROUUUrekpNMmNVYWpISHQ4a244K01XSGJ1bk9GaDU3Um44Y1dqOUlVYnBvZVVOVTFUNWVWMU1rMHBLeXRaUnVPTDZhNGszWGJyZkQzeXo0MzZ6OUtkd2ZMSGo0ZXZwNUtibXlhYnpkSnVHZlFlbi92c2hjck9TcEVrclYyM1g2dFc3MU50blVjNS9WSTE5Y0loOHZ1YlA0OUxsKzdVd2dVajlNYnkzZDBhUTd6cTdldzFmL2o5aXlRRmVsL1J2ZHE3dDRuNEhKeExTS1M3bWZma3NzaUpkRzQwaVhUNFhHclRYU2JmbVhmRGpxZGNjSitzbWVlSEhhOWFFV0hGNzVZTWkyeDVpMlRQWFNTTGE3UXN6bjR5L1c2WjlTZmtMVmtsOTlGblpMclB0RjlIQnd4bmp1ejlyNUF0ZTdvc3FVTmwyTk1sMHllL3UweitxbDN5bHF5UzU5U3ltSHJaRFp0THRyeUxaTXVlSmt0YWtReG5yZ3lMTXhDN3Uweis2cjN5bnQ0Zzc4bGxNcjFWWFlxLzNYYmxYU0pyMWhSWjBvYkxzR2MyeGxBdnM2RkUvdXA5OHBXL0owL0pXekliU2pxdXF6dnZrV0dSUGU5aTJmSVdCdDVYUjdaTXYxdit1dVB5bHE2UzU4aS9aWG9xWS9yY3VCYTlIWGJNVi82ZWFqZC92YzB3T25PTzFIMzNvNlByVzVJSHlqN3dHdG42VFpPUk5GQ0d4UzdUZlZxK3lnL2tPZnFjdktjM3RsdC9hTkFXMmJLbnlkWnZqaXpwWTJWSlBrK0d6U1ZKTW4yMU11dFB5VmUxVTk1VEs4S25ac1NoN1VCM003MDJsVHg2bzZ5Wlo1VDdoYitIdlo3ejJZZmxyMHRXeWNNM3kzUTdFeEJoWktkT1ZTa25KMVZXcTBYcDZVbWFNUDQ4YmRsNk5LeWMzVzdWdEttQjBXSW5UbFJxd0lEMGR1dWROSEZnU0JMdDlmcjEzQXZiOU1ieVhhcXFDc3doZDdtY3V2U1NNYnJxNHhOa3NRUUszdkM1YVRwNnRFSWZmSGhja3ZTOUh6d2ZWdmYvM3ZreERScVlHWHdlcVF4NmozRmpCMGlTcXFzYmRPOTlhNExIOSswcjFZYU5CMlcxTnY4Uzg4UlRtL1hFVTV1N1BZWjQxZHVhWVJneVRiTkhyNG5vOFo3RUY0bDBOL05WZmlCLzNURlprczhMT1c1Tkh5L0RrZFZta21wSkdTSkxTdmdRTU0vSk45cmU2aXBHbHJRaUpZMzViMWxkSTBPT0d4YW5qRFNYSEdralpCOTRsZXEyZmIrVEY3RExXWGlUSEVNK0sxbnNvYThaVmxtU0JzaVNORUMyM0FWeURQdXk2bmY4TXVLUEJHRjFGbnhSOWlIWFIxek4zTEFteVVnZUtFdnlRTmx5NThzc3VsWHVnNC9LZmZCUnlmUjFyaDFoTVRqa0hQWlZPUVo5T3J4ZGtneHJpb3lVQWxsU0NtVExXeVFqYVlBYTl2NjU3ZlowOHoyeXVFWXFlY3hQWlVrYkVWcWR4U21yeXlXcmE2UWNBeitodW0wL2pLblpQU0llbjVrMk9BWjlTczZpYjRWZHgzRG15cGE3VUxiY2hmSWNYYUw2WGIrWEZMbjNxb2t0ZDRHY1JiZklrandvNHV1R3pTVWp6U1ZMMm5EWkIxd1IrUWV1SG13NzBCVys4aXlkdVB1L2xEUjhqekt2ZkNIa05VdHlYV0QrOUk2eHFsaDJkc3lmOW5oOU9uRGd0SVlQRC9TV3o1azlMR0lpZmNINWc1U1NFdGd5Y3ZlZVUrMG0wamFiUlRkOWFVWXdpVFpONmU1N1Z1cmR6WWREeWxWVk5laVpaN2VvcExSYVgvM3lMRW1CbnU0dmZXRzYvdXVITHdRVERwd2JVbE9kbWp4cFlOam5yK1VJaVVqelpGc2UrKytmdjZyUFhqZEY1MDhPL0wzWnVPbVFIbmwwb3pJeWsvWDU2eS9VMkxIOVpSaUczdHR5UkgvL3g5dXFyWFczV1c5YkprOGFxRG16aDJsRVVhNnlzMVBVME9EVnZ2MWxldTc1cmRxNTYxVEVXTzkvWUsxdSt0SU05YzlQMTJkdmVMVER0alRKeVVrTkh2dmRIMWJvKzk5YkpFa3FMaTdUVC83N2xXQzV6SXhrM1h2UE5USU1RNXZmTzZMZjM3V2kzVFpNbWpoUWl5OFpwZUhEYzVTVzZsUjl2VWY3aTh2MDZ6dVh4ZHpPcmx5bnJmdis1ejgycjhYUTBYb0hzYjRmVFZyZTI2WnJ0QldQeFdMbzRrVWpOWGZ1Y0EwYW1DbUx4ZENKRTVWYXU3NVlyNzYyWFY1dmMrN1JzbzcvOTZ2WDljVWJwbXZzbVA3eStmeGF0NzVZLy96WHBwRHk1eElTNlRqd25ucERqb0pXaTRrWUZ0bjZ6WkhuK0VzUnoybHJXSGRiKzFQSHlwbytUc21UL3hUc01XdUw0ZWluNVBHL2tlbXJqcWwrdzVhbTVJbC9rRFZ6VWxUbExVa0RsREw1ejZyNzRDZUJPZUFSWThsVzhxUzdaSFdOamo0T2E3S2N3NzRxVy9ZMDFXMzdMNW5lTGc0aHN0aVZNdWxQc21aZDBMVjZGSjk3Wk0yY3BPU0pkOG13dFQvSHozRDBVL0trMzh2MHh2YSt4bE04N2tkYkhJTStMZWZJNzNaWXpqN3dhdmxyajhoOStJbklCUXlya2tiOUlPS2lnckhveWJZRDNhViszd2lkdVB1L2xENS9oVkltaC9ad0pJL1pydVF4MjFXeDlQSUVSUmRxNjdaandVUjZ5cFRCU2txeXFiN2VHMUttYVZpM0pHMSs3NGptenl0cXM3N3Awd3BENWxLdlhyTXZMSWx1YWVXcXZab3plNWpHamUwdlNSb3dJRjBUSjV5bnJkdkNFL3A0dUdqUlNIM21VK2ZMYjVwNjRzbk5XcmxxYjQ5Y0Z3SGIzaitxYVZNTFpCalM5Nzkza2RhL1hhd1hYbnhmaDQrVXgxU1B3Mm5Weis2NFRQbjV6ZC9kRnN3dmt0TnAwK2hSZWNwcUhENHVCYVl4ZUwwKzNmZlh0a2RBdGVXMlcrZkw2V3hPQ1ZKU0hKb3dmb0RHanNuWHozNyttdllYbDRYRmRkc3Q4K1Z5ZFcwa3lwYXRSMVZTVXEzYzNEUU5IZHBQT2YxU1ZWb1crTjUyNFlWRGd0TWszbnhyVDd2MVhIL2RGRjE1ZWVoV3N5a3BEbzBmTnlEa1dLenQ3T3gxdXFxcmNYYkVhalgwdmU4czB1UkpBME9PRHg2Y3BXc0haMm55cEVINnpaM0w1UEdHZGtnNW5GYjk1TWVMbFovWC9IbTg1T0pScXF5czE1TG50bllwcHQ2S1JEb09QQ2VYaGlmU0NnemRiak9SanJCRmxyL3VxSHlWWFYvVXhiQm5LSG5pLzNhWVJBZkxKK1hMVUg0TUY3QXFlZUx2b2s0S1FzNGI5M1BWYkx3aHNJMVh5RXZKU3BsOGp5eHBuVnNjd1pwNXZwSW4zS25hTGJkMXFVZmZNZmphYmttaTQzS1BITmxLbnZEYkRwUG9ZSGw3cGd4N1pzY0ZlMEljN2tkYkxNbUQ1Unp4cmFndjRSaDZvenpIbnBQcHF3OTdMV25NVDJYdmYxblVkVVhVZzIxUEdLTzV0OFV3VEptTi94OWdTa2FMY29ZWkdBQmdtSUVoZ2pJYnp6R2I1NkVhcGlSVGhpU3pzWnhNcy9GeFU1MW1vRGZVQ05SdktQQzZaQVFmQjhzR0xoZ3NHNmpiREp3ZWpFdU5FMmNWTE5OMHpEQkN5d1pxYXlvYmFLY2hCZHNpSTNqRllGdUNaUnZuNXBxTmJUQ2FUbTRxMStJZXltaDhiRGJkejhhVERiTkZyTTNIQTNlelZWbUZYci9wU1BEOUNYbFBGRnEyOFJiNzYxSlV2V0dXVWlhK0owdHlYY2hibjdINFZVbUxvL21VeE5YYTlmdjF5VTlNbENRNUhUWk52YkJBcTlmc0M3NmVsdWJVcEltQmtXTjFkWjZJUGRZdFRiMXdjTWp6cGN0MnRsR3kyVnNyOXdRVGFVbWFOS2xuRW1tWHk2a3ZmV0Y2Y0dqNXpUZk8xS1ozRGdWN0tzOEdZMGIvang1N0pMWkYzcUxSMUdaSkdsR1VvNS8rNU5KdXEvdlJ4emJwNE1IVEhSZHNMRHRzV0k1eStxWEtNS1JaTTRkcTVveWgycmpwb1A3NXIwMDZmYm8ycW5yU1hVbmF2YnRFOTk2L1JqT21GK2p5eThaS0NpVE5lL2VXNk05L1dhWFJvL1AxbVU4RnBteE5uMWFvdno2d0xtUU9kalJPbFZScjNmcGk3ZDFiSXJmYnA0VUxSbWpCL0NKWnJSWjk1TEt4dXZlKzFXRng3Uzh1MDkzM3JGUktTdmhJdlpaK2ZNZkxrcVRmL1BKS1NWSjVlWjErKy92QVFvYW1hZXFORmJ0MTNXY0MzN09tVGgyaTExN2ZJVW5CYVJjVkZmWGFzdlZJbS9WUG0xb1FURzdyNmp4Njl2bXQyclhybEpLUzdKbzVvN0JMN2V6c2Rib3EyampidTdmdHVlVGkwY0VrdXZqQWFUMzUxTHZ5K1UxZDg4bkpHajBxVDZOSDVlbnl5OGZxaFJmZkR6a3YzWldrUFh0SzlILzNyZEhzV1VPMStKSkFSOWZNR1lVazB1ZysvdXE5OHRjVXk1STZOT1M0TFh1YURHdFMyQmQwdzVFbGEzcm9MMXhTOS9WR08wZmNGbkUxY0VueW50NG8zK24xTW4wTnNxYVBrVDMvc29qRGw5dmpLTGdoNHJ4YjAxTXV6N0dYNUs4N0lzT1JKWHZlSmVHSnNjVXBaOUd0cXR2Mlg2RXhGOTNTWmhMdEs5OHFiOWs2bVo1eUdZNXMyWEpteTVvK1BxeWNOV3VxSElNK0xmZmhKMk5xVDB2Mi9sZEVQTzZ2T3lydnlmL0lYMzhpTURRK2FZQ3NHZU1qeGlIRjZSNk4rSGFiaWJIdnpEdUJlK1NybDlVMVd2YitING41ZlkybmVOeVB0aGpPUUsrVTZhME8xRjE3VUJabnJ1em5mVXlHTXplOHZNMGxhL2FNc0o1ZiszbFh0WjFFbXo1NXk5YkxWL0YrNEhOcFRaRWxyVWkybkxtQk9jOEphbnVQTTB6MS85WWZFaDBGb09QSEsxVmNYS2FoUXdOLysrYk9HUmFTU00rYVVTaXJOYkM0MTZaM0RzbmphWDhxME5EQzVyK2hEUTFlRlIvb09LSGFzemQwRjQrV2M2RGp5VFRWT0lROGtGVDZ1Mmw2V0hleVdGS0N2WTN4WXJOWk5XWjBESjBDSFVodG5BWVFqZE9uYTNYSFQxL1I5ZGROMGV4WncyUzFHaklNYWZxMEFvMFpuYS8vK2NYck9uR2k0d1hsL0g1VGYzdHduYXFyRzFSY1hLcUxGbzRNOWxUKzQ5R05LaTR1MDY3ZHA3UmdmcEh5ODF4eU9LeEtUMDlTZVhsZEJ6V0h1djJPbDRMRHpkUFNuRnExWnA4V3pBK00wR2k1d25oTDk5NjNPcXBGOFZyLytPRDEra09PdmJWeWo2NjVlcExzTnF1bVhsaWcxMTdmb2JRMHA4YU1EdndJdFhyTnZqWVhDNVNreFplTUNqNisrNTZWMnZiK3NlRHpwblVKdXRMT3pseW5xNktOczZONzI1YVdvM0h1dVhkVjhMUDRseE9yOUplN3I1RVUrUEduZFNMdDg1bjY2d09CeitPQkE2ZTFjTUVJMmUxVzVlYWxkYUtWZlFPSmRKeDRUaTZUYzloWFFnOWFuTEptVFpPM2RGWElZVnZPWE1rSTM0bXNPMWJyTnB5NXN1ZEgra1hXVlAyT1g4bHovT1htNngyVjNJZWZWTXJrdjhod3RQOGZsR0Q5TmxmRTNuZGYxUzdWYmJsTnBxZDVHSlA3NEdOS252aDcyZnFGemhlMTVjeVdKYW0vL1BXQlBSVXRTZjFsUCs4VEVVTDJxMzdYbmZJY0M5M2IwMzNnSDRINXJ5Ty9GM2FLbytBTGNoOWQwdW1GbWl3cDRYTmd6WVpUcXQzNE9abSs4RDlVUmxLK0xFbWg4K1BqY1krTXBIelo4eUp0SVdHcWZ1ZWQ4aHhybnNmb2tlUSs4bStsblArWHM2SkhPaDczb3lQKytoT3EyL3kxa1BMdUkwOHJaZW8vWkVrS0g1SmxUUjhYa2tnYjFpUTVoMzh0WXQyK3lnOVUvK0hQNUsrTDBOTmtzY3N4cUhueHdVUzBIVGhYclYxWEhFeWt4NDN0cjh6TTVHQ0NNYWZGRjhsMTY0czdyQ3N6cTNtTmp2S0t1cWptT3BlWGgvWTZ1dEo2WmtHMjZ1b0czZmZYdGJybWs1TmttdExUUzdhY1ZiM1I1NHJLcW5yZC83ZTFlbnJKRmwzeGtiRzY1T0pSd1FYd1BuLzloZnBkQjNOK3BjQm5yYm82c0pDZHoyZXFxcW9obUVnZk90U2NNSjA1WFJzY2JtdTNXV09PZGRhTW9aby92MGlGQmRuQmRRT2F0QnhpM0xKdDNiV3lmRlZWZ3pac09LZzVzNGRwMU1oY3BhY242WUx6QndVWFpIdXJnMmtKaFFYWmtnS2YrNWJKYlNTeHRyT3oxK21xcnNRWmpZSG5aVWlTS2l2clEzN1FPWDI2VnVVVmRjck1TRmIvL1BCUnJPWGx0Y0hQbzhmclUwVmxmWEQ3djNNVmlYU2NlRTh1RFUra0ZSamVIWjVJUnhqV1hiMWIvcG9EWFk3RG5yOVlNc0kvNEo1akw0VWswYzNYM2FmNlhYY3FlY0p2bzZyZjF2L1M4RVhBVEovcVA3ZzlKQ2tJSFBmS1hmeGdXR0lnR2JMMm15WC8wV2NiNi94SXhCOFczRWVmQ1V1aWc2OGRlVnJXN0tsaDk5SndaTW1XUFYzZTBqVVJ6K3VJNld1UVlRdjlaMkw2UFRMOURaSEwxNStVci81a3lMRjQzQ043M2lXUmYzdzU5bEpJRXQzRVg3MVg5YnYvb09SeHY0Z1lkMCtLeC8zb1NNT3UzNFlsbnFhblhPNERqeWhwOUkvQ3lsdVNRK2NOMmZJdWl2Z2poTDk2bityZXV6WGlqeXFCQXA2UTFmb1QwZlllWlJxUzN5SXp1T0NVMGJ4dW0ya29PQjdhREt6eWFzZ0lsZzA4YmxGV1JyQ2NERU9HMmZSNlV6Mk40NHpOd01Cc3d3d09wZzR0MnpSNDJXeUt4V2dzMC9pMDZiaGhOSS82VnZNeDB3d3RHNml0cVd3Zzl1QUE4c2E2bW9aTE43ZER3YllIUm1BM3RpMTRudGxjVmdwY1U1THBEL1JpbWNGNm1vYXZ0N3grNHpCM05aN1RzcXhDcjk5MEpQaitoTHduQ2kwYkhESGUrUDZZUnVQZytxYXlrajMvcEp5REQwbTJzM05GK1hWdkYrdXoxMCtSWVJneURFT3padzNWSzY5dVYzNitTMFdOODZjcnErcjE0ZmFPZTVOczFoYi92WTF5MUd6cmp1QVlSOXQyeWJyMXhWSDlRSkFvSjArOXBtM3Z0ejBudmJQNjU3czBjVUxneCt5eTB6VzY3LzdZNXd1MzVVQ1V3N3BiS3l1cjBhT1BiZExHZHc3cHA3ZGZLc09ReHJZWTh0OGVmenM5c1MxN2FidnkwZnJFVlJQMXFhc25TNUsydlg5TVc3WWMxY21TS24zL3U0RkZ3SXpnWEp4bTdvWnVXc3kxMGJJM2Rtbk83R0V5REVNWFRobWlDNmNFcGxMczNsT2lZOGNxMmozWDRRaDhSK3ZvdDYzT3RMTXoxK21xcnNZWmphYkJJUDRJamJFMHZoaHBGRUJZY2RaT0pKR09GMy9kRWZtcWRvWXRsR1hMbVJOSWdCci93aHJXWk5teXA0V2Q3em01TE94WVo3UTFEN1BOeFpRa2VVdFdCWWFuUnRGN2Fjc09YNDNZZTJaVDVONDVTYjdxeVB2WVdWMGoxZlJWekpaMVljUXlua09QdHh1TDU5aUxFWCtVc0daTTZuUWk3YS9hRlRaSDJwSThVTWtUNzFMRDNydmxyK240aTBvODdsR24zdGRUeTJXTy9IN1lVT09lRm8vNzBSN1RVeTV2MmZySWRaL1pGUEY0Ni9VRWJQMW1SU3pYc1BmdXRwUG9DSHE2N1lsdzRwNk9GM1ZENytZWWVGanBDMWJJbGhPNnpaLzc4QkJWcmx3a2ZUbSt2VFhSS2krdjA0ZmJUd1FYQXBvOWE1aGVlWFc3NXN3ZUZpeXpjZVBCZG9lTk5xbXVkZ2NYVnNySVNBN1o4cWN0R1JsSnJlS0pibDdzdWFDMDlFMDkvRWpYRmt5S1pPeVkvc0ZFK3RTcGFtM2ZrWmlST3lOSDVtbjM3dEJWb0hmdVBLbWFtZ2FscFRuUHF0WGJMMjJjNTFwVDQ5WnZmN2RjcG1tR0xLelgzV3oyOEU2QVBYdExkT0RnYVJVV1pPdkNLWU0xYmx6Z2g0YTNWcmEveUpna25UeFpwWUVETStSeU9UVjZWRjZicTI5M3RaM1JYc2ZqOWNsdXN5bzV1WGs2bmRWcUtEMDlLV0w1N293ejByMk41TVNKU2cwZW5LWE1qT1NRQmQ1eWNsS0RjUjQ1MHJXdGNNOFZKTkp4NUQyNU5DeVJOdXlac21aTWtLODhNQ25mbWoxZHNyU2VkMlBLMDAzem95MnA0Zk9NVGZlWkRoSkFVLzdhdzdKbWRKeElXOUxDZjFHMlpjK0l1Sjl2ZTFyT1ZiV2tGb2E5N3E4LzBlRlFWbDlsNU1WZkxDbURJeDZQaHZ2SVUwcU9zTmlZcmQ4TTJmck5DT3dUZkhLWlBDZGVsK21PL0tVZ1B2ZG9XTmpycHFlOC9mZlY5TXRmZDBoV2UrUjUzRDBsSHZlalBmN2F0bGZXOWJlMTMzZXJVUnlXdEpGaFJVeHZsYnhuM29rcWh1WjZlcmJ0UUhleXBsZklOV2VWa2tic0NqbnVxMHBYMWNxRnF0OWYxTmhMZm5ZazBwSzBadTMrWUNKZFdKQ3R2RHlYWmt3dkRMNGViYS90a2FQbHdmbTJTVWsyRlF6SjZyQ0hzcWdvOU4vcHdZTjhNVDFYL095T1M3Vmg0MEZ0ZXVlUVRwVlV5K213YWQ3YzRVcHJITjRmN1ZaTFBTRzVjYkd3bEJTNzVzNFpwcEtTNnVEaVpkMnB0dGF0bEJTSE1qT1N0V2poQ0owK1hSdXl5TjhieTNmcDVodG5hdUtFODJTeEdLcXY5K3J0RFFjNnJIZlY2cjI2N3RvcGtxVHYzTFpRVHkvWm91TGlNcVdsT1RWelJxSHUvOXZhYm1sbnROYzVlYkpLZ3dabUtqWFZvWmt6Q3ZYMmhnTzY0dkp4Y2ppaUcvN2NtVGc3dXJldHJWMWZyR3NIQjZadzN2TE5lWHBteVJiNVRWT2ZidXdKbDZTM1Z1MXI2M1MwUUNJZFI1NlRiOGhaZEt2VWFoaUdMV2RlTUpHMjVZYjNvUHJLdDhwc05UeTRzd3g3UnRneGYzMFVpeUtZM283TFNMSzBzWWhackF4TDh5OTFrWHJDVFhkcDJMR3dNcTJIeGpiVkYrV3ExcEY0UzFiS1hmeWdIRU52VXV2M1VaS3NydEd5dWtiTE9menI4cHhhSVhmeEEyR0pXM3p1VVhpdmNsVHZheWZuaW5lbmVOeVBkclgzV2ZhM01XK3cxU0k0a1JKWGY5MlI4TEdiSGVqeHRnUGR3TEI1bFRwbG8xS25icFJoYmY3M1pIcHRxdGswUXpXYkw1VHBQVHUvVG14NjU1QnUrdElNMmUyQkw3RVhYelF5T0Qrd3JLeEd1M1pIbDlCczJYSWtaT0dxaXk4YXFRY2ZhdjhIc0lVTFJvUThiMis3TFBRdGhtRm94dlRDa0I5dG1sUlhOK2hmVDhUMkkydzhmZkQrY1oxLy9pQVpocUd2ZldXMkpHbmZ2bzYvYzhWcTY3Wmp3ZFd0Yjc1eHBxVFEvWlRYcmkzVzlkZE9DYzRKM3JEeFFOaVdkWkc4K3ZvT2pSblRYNU1uRFpUTDVkU05YNXdlOG5wVGd0dlZka1o3bmRXcjl3VVQ3bHUvT1UvZitOb2MxZFY1Z3NsdVJ6b1RaMGYzdHJYWFh0dWh5Wk1HYWZTb1BJMGNrYXZiZjNSSnlPc2JOeDNVbTI5RkhoR0hVTkdOQVVDbm1BMm5nZ2x6UzhIaHg0WkZ0bjZ6dzE3dnJ0NW9TZUh6TWFYb2t1UUk4NnE3Vks3RGVscCtGQ1BNLzRobUdGUWJzWmorcnMzbGFTaCtVTFh2ZnFYTlljQ0JhOXRrejErczFHbVBoZThKSG9kN1pGZ2ovRGdRVlpJYzMxVlNveEtYejB4OEdXR2pSaVNabmZoYzljSzI0eHhtbUVvYXNVczVOenlrdEJuclFwTG8rbDJqVmZyb1RhcmVPT09zVGFLbHdEWTFtOTlyM2pybmtvdWJWOTVkditGQTFQTWRWNjdhRi9LbGZ1R0NFY0VoeEpITW16dGNFOFkzTDJTNGEvY3A3ZHZmL2NrSnprNy9mdVk5N2Q1VG9wb2F0L3grVTI2M1QwZVBWdWkxMTNmb2g3ZS9wS05IMjUvMzI1UCsrc0E2YmRoNFVQWDFYdFhYZTdUKzdRUDZ3eC9mN1BiclBQem9CbTNjRkxpT3oyZUc3YW5kNFBacSs0N21UcVEzVjBhMzk3blA1OWZ2NzFxaGh4dFhNWGU3ZmZMNVRKV1YxWVRzbjk3VmRrWjduVmRlMjY2WFgvMVFsVlgxOG5oODJyWDdsSDc1NjZXcXJZMnVJNk16Y1haMGIxdnplSDM2elozTDlNUlRtM1g0OEJsNVBENDF1TDNhWDF5bWh4N2VvTHZ2V1JYM3VlQjl4ZG43MTYrUDhKeGNLbXZtNUpCamxwVEJzcVFXeXJCbmhmY1ltejU1VDNXOGttTzBURjl0Mkh6UFNMM1VyUm4yNkZidE5uMTFYZXJ4alZpbnR6S3NWenFhVmNRdHpzaTlmYWFuY3d1RXRPU3JlRisxNzkwcVMwcUI3UDB2bFMxM1FjVGgxYkk0bFRUMjU2cmRjRzF3S0hwYzdwR3ZKdng5dFhVODl6bWE5NzU5N1NSd1VXNnZGWS83RVcrbXYxNkdOU1hrbUNVcHVzVmlRdXJwaFczSHVjc3g2TEF5TDM4cDVKaTNKRStWS3hmSmZUUjhSNE96MVpxMSt6VjlXb0drd0o3U1RkYkhzQmhYWlZXOW52ejNabjN4aHNDYUpvWmg2THZmWHFobmxtelJpcmYyQkZmRnpzaEkwbVdMeCtpalZ6WlBvZkY0ZkhybzRRM2QwWlNvVFp0YW9HdXVuaVRUYitxcHA5OEwrVEVCOGZmOEMrL3IrUmZlNzdpZ0l2Y2N0dFdiK0szdkxJbDQvQmUvQ3QvbEpkcDZLNnZxZGZjOUs3c1VWelN2VjFVMTZFOS9EcjlPazlSVVIvREhwNk5ISzhMbW1MZkg3emUxZE5uT2R2ZDM3NDUyUm5NZHY5L1U0MCs4cThlZmVEZmtlS1QzcnF2dlI1UDI3bTFiNTNtOFByMzA4Z2Q2NmVVUDJxeTNvenJhK2p5ZVMwaWs0OHg3YW9VMDhudGhQVkcyZnJOa09MTER5NS9lME9ZUTVjNHczV2ZDRWk1TDhtQVp0bFNaM3BxSTV4aU9zK3BhN0FBQUlBQkpSRUZVN0lqYlBrV3N2LzZFakZaNzNmcXFkcXAyMHhjN0ZhK2tpUE96TGNrRFpkZ3paSHJhL2hYWGtqNDJjbjNWK3pzZFMzaHNCOVd3LzI5cTJQODNXVE1tS21uVUQ4UDIraldzU2JLZmQ1VWE5dDh2S1Q3M3lQUlVoTCt2S1VOazJOSmtlcXNqbm1QWVhMS2tGTVJ3RVYvWTU5Wnd0RDF2UHRyRU1oNzNJOTdNdXFNeTBrS0hhUnFPSEZsZG8rV3JhdnNQYWxnOXZiRHRPSGU1and5VyszQ0JISU1QeWwrWHJLcDFjMVgzNFlUZ2F1Vzl4ZFp0UjFWVDQxWnFhdlBJa3VNbktxUGFDN3FscGN0MmFrRC9kRjI2T0xEMmljTmgxZlhYVGRGblBuMkJ6cFRYeW1veGxKbVpFakl6eE92MTY1NTdWK253NFo2Ykg1MlM0dEF0MzVncm15M3d3K2R0dDg3WFY3L3hiOVhYSjM1cUQ5RGF0S2tGS3ErbzAxVWZteERjMnVuRmw2TDdFUUpJTk1ZSHhwbnBLWmMzd3BCZ2ErYjVza1pZbmRyYkRYdEh0K1N2MmhWKzBMRElQdURLTnM5eERMNU8wUTRCOWxWK0dIYk1tbFlrdzVFVGJZamhkWmEvRitHb0lmdDVWN1Y3bm1QQXh5TWU5NTdaMk9sWTJ1T3IyS2JhcmQrTytKckYxVHg4TUI3M3FNMzM5YnlQdFhtT2ZkQTFNUTBKTmozaGUwUmFrZ2ZMYUdPZXJ5MTNVVlQxeHVOK3hKdTNmRXZFNDg2aVcySzZwNzJ4N1RpSG1ZWXEzMXFvMmkwWHFQVFJtMVQzd2NSZWwwUkxnV1IydzhZREljYzZ1elhVSS8vY3FJY2YyUkNTbEZxdGhuTDZwU29yS3pTSlBuNmlVci80MVgvMHpyczlPemZhWnJVRTkrQ1ZKSXNsOURsd052bjJ0K2JyZjM1Nm1TWlBDbXc3K2M2N2g3Vm1YZmQxZ0FEeFJDTGRBN3dSdHJLeXBJMlFOWFZveURIVFZ5OXZ5YXF3c2wyNmRodXJDanVHZmtYVzlIRmh4MjI1QytRWWNuMzA5WmRFbUxkaDJKUTg0ZGNkSmdlR1BVUDJnWjhNTys0NUVmbkhCT2ZRR3lOdUh5Ukpqb0liWk0yZUduYmNWN1ZiL3FyT0w1aVFQUGxQamR0ZlJmNFNZbW16amMzbDQzR1B2R2MyUnl6dkdQcmxzS2tFa21Uck4xUE93aHZidlZaci9yb0lYLzRNaTV4RjN3dzdiSFdOa3FQd2kxSFZHNC83RVcvZUU2OUZQRzdOdWxESjQzOGROanFnaVdGTmFWeW9yckdlWHRoMm5OdThwM05VdVhLUi9QVzllNEc3TmV0Q0UrZjFieC9vZEYxTDM5aWwyNzc3ckI1LzhsMXQzM0ZDbFZYMU1rMVRYcTlmSmFYVjJyRHhvTzY1ZDVWKzhLTVh0R2R2R3pzRHhGRmxWYjBlZm5TanFxc2JWRjNkb0ljZWZsczFOVzBzckFna1dHbFpqWHcrVStYbGRYcmh4ZmYxNTcrc1pINHVlZzJHZHZjQWI4bGIwcWdmaGN3aGpUUU0xbGU2T3FZOWFhTzY5c2xsTWtmY0ZqYS8wN0NsS21YSzMrUTUrWVo4bGUvTGtDRnI5dFNJK3pDM1cvL3BEZkpYN3dzYjNtek5tS2kwV1V2a0xWc3ZYOVZPbWU1eVNhWU1XNG9zU1FObGNZMlNOWDJjVEYrdFBFZWZEVG5YWDdOUDNsUExaZnYvN2QxbllGelZuZmZ4MzUyaTNpMVpjcFdMWE1IWXhzYTQ0MEpKVE5xVFFBSnNBcUdra0xMWkxBc0xXYkxaNWNrU2RrbXlrR1NUc0FGaVNpZ2hCa0lQWUJzMzNNQU5XN2JsSXJsSnNpWEw2aHBOdS90aXJKSEdrc2E2MG94R2tyK2ZWM2RtN3B6N3Y4ZkMrS2R6N2ptRGw0WmV6QmF2eEdtUHlIdDZrM3pWSDh2MDFNcUl5NUlqZTRIc25VenJkaC82cmFYN09aY2phN1ljV2JObHVrN0tlK1lqK1JzT3kvVFd5YkRGeTVZOFJvNjhhenI4bnIraGRlR0phUFNSOStTN01ndSsxMjR4T2NPZXFLVHB2NVhuNUh2eTFleVNZZGhsejV4eGRuVjRheU1TdnVydHNxZGYwdTU5Wjk0eTJSS0h5MXV4V3FiUEpYdnFSRG56bG5YNUdlbG85RWUwK1dvTDVhMWNIOWdIL2h5T25FVkt6cG9sYjhWYStldjN5L1EyeUhDbUIxWjBIelJYaGoxUjd1SW5KUFhQZXdmNmcvTTl1N2x2MzhrZVBkOTVycnE2WnIzeDVoNjk4V2I3V1NiZGNjKzlyMFdrblJidnZiOWY3NzNmd2N3bG9JLzUrMy9nT1Z2MFh3VHBYbUI2RytROXZVR09uRVZoejR2a2F0M0JhL3NhNVM1KzR1dzJYT2N3N0hMbVhTTm5SMkhROUhkdHlxcnBsMnZmZzBxNjlQZnRnNVF0WG82Y1JlZTk3NDY0aW42dTVQUXBNdUlIdC91c1pRL244M0VmLzdPOFZkYjI1KzJNa1pBcjU1QnJ1M2F5NlpPbnRNMENQVkhvSTlOYkovZVJweFUvNWxzZEZHdnI5TS9WOUxsazJMczJzdVFwZjBkeCtUZXJ3MjIvMGk5cEY3Sk5UMDNYRmpPTDBzOU10TG4yL1V6Smx6MGxJNzc5eUxGaFQ1SXo3MU9TUGhXK2tYNTY3d0FBQUFqRjFPNWU0dWxnZW5kYnBxYzJZcUh2WE81ano4dGJ1YjdMNTN0UHZpZGZUZnR0dXpyanE5MmpwajMvR3RFOWlrMzNHVFZ1LzM3WDlrYnVnS2YwcjJvKzhFakU2ckdpK2NBajhqY2VDWGt2R24za1B2S1VwWjhaOS9FL3kxKzN0OHZuK3h1SzVTbjlhOWRPTnIxeTdmbHhsOXVPUm45RW0raytyY1lkM3d1dXh0NWQvZkhlQVFBQUVJb2czVXU4bGV2RFR0djJWcXlPM2orc1RiK2FQcmxYbnRMWEpJVi84TVJUOXJxYTlqNWcrUkxlaXRWcS9QZ2I4blcwQ0Zabi9CNTV5OS9wL09QR0kycmNjck04WmE4SFJzaTd3R3l1bEt2d0ozTHQrMW1YdnhPK3dTN3N1WDJXdi9HWW1uYjlrOXpIWCtydzg0ajNrZWxYMDY2N3UvRG5hc3A5N0FVMUgzaTA2OWM5eTFYMGk4Q2pDZUZhOTlhcGFkYy95MXRsYlZHM2FQek1SSnUvb1VTTlcyK1JwL3l0cnY5TWR2RGZmWCs4ZHdBQUFMUmlhbmR2OFRmTFc3RzI0Mm5Va2p3UlhxMjdIZE1yMTc0SDVTbDlWYzRobjVFOWM4YlphZE9HVEhlbGZOVTc1U2w3bzVNVnM3dW1aUnNmZStZTU9RY3ZsaTN0SXRrU2hzcHdwRWltVDZhdlVXWnpoWHdOaCtVN3MwM2V5clV5M2VHM0h6RzlkWEx0L1ErNWk1K1FJL2RxMlRObnlKNDhPckRQdFdHWDZYZkpkSlhMVjdkUDNzb044bGF1amVndkpPclhYeXRIemhXeVoxd2FXRjA1SVRmd3ZMbnBsK2xya0wvcGhQeDFSZkpXcnBPM2FuTmd5NmplN0NPL0ovRG5ldUpsT1lkK1Z2Yk1tVExpY3lUWkF1MVViNWVuOURYNWFzKy9UMkJuN1RkOWNxOGMyUXZsSFBvWjJkTW15M0JtU2FaSC9zWmo4bGF1bC92NGl6TGQzZHZhSlJvL005Rm1lbXJrS256ZzdNL2tOWEpremppN0wzeGdhekRUNTVMcHJwUy9vVmplTXgvSjI4a2pHLzN4M2dFQUFCQkFrTzVGcnNLZnlGWDRrNGkwMWJqdHptNTl6MWRiS0Y5dFlkVGFsMHo1em53a1h5ZXJoWGVYMzFVdTk1R25wU05kWHd3bUVreFBqVHlscjUwZDlZMVlxeEh2STEvZFB2bjJkMzAvWTZ1OGxXc0R2NlE0ajdwVjUzOTJ2YjNJOVVkM3J0KzltaVYvMHdtNVM1NlV1K1RKYm4wL0lEci92UUFBQUNDNm1Ob05BQUFBQUlBRkJHa0FBQUFBQUN3Z1NBTUFBQUFBWUFGQkdnQUFBQUFBQ3dqU0FBQUFBQUJZUUpBR0FBQUFBTUFDZ2pRQUFBQUFBQllRcEFFQUFBQUFzTUFSNndJQTlKN0diWGZHdWdRQUFBQ2czMk5FR2dBQUFBQUFDd2pTQUFBQUFBQllRSkFHQUFBQUFNQUNnalFBQUFBQUFCWVFwQUVBUU1SNFBLMy90RWhKOGNTd0V2UWxxYW5lNExIYmJZOWhKUUFRR1FScEFBQVFNV2VxNDRMSEkwYzB4TEFTOUNVamh0Y0hqOXYrakFCQWYwV1FCZ0FBRVhPZ0tEMTR2SFJKbVJJVGZUR3NCbjFCWXFKUFM1ZVVCVjhmUEpBV3cyb0FJRElJMGdBQUlHSTJiY2xXVGExVGtwU2E2dEVkdHhWcDhxVHFrS205dURDa3BubzFlVksxN3JpdFNLbXBnV24rTlRWeDJyZzVKOGFWQVVEUE9XSmRBQUFBR0RpYW0rMTY4NjBSdXVtR3c1SUNZZm9Mbno4YTQ2clFWN3o1OW5DNTNZempBT2ovK0pzTUFBQkVWRWxKaXA1N1lVeHdaQnFvcVhYcXVSZkdxS1FrSmRhbEFFQkVNQ0lOQUFBaXJxUWtSWTgvTVY2eloxV3FZRnl0TWpQY2lvdmplZWtMaWR0dDE1bnFPQjA4a0taTlc3TFYzTXhxM1FBR0RvSTBBQUNJaXVabXU5YXN5OVdhZGJteExpVW1ES2RienB3S0dVNlBUSzlEN2hQRFkxMFNBQ0JDQ05JQUFBQlI0TWcrcmF6cm41Y2tlVXFINmZSTE44YTRJZ0JBcFBDTU5BQUFRQlNZbmpiUGlEczlzU3NFQUJCeEJHa0FBSUFvYUJ1a0RZSTBBQXdvQkdrQUFJQm84TFErUVVlUUJvQ0JoU0FOQUFBUUJmNDJJOUkyQjBFYUFBWVNnalFBQUVBVW1GNm5aQnFCRnc1dmJJc0JBRVJVdnczU2JxL3ovQ2NCQUhwRnM0ZS9rNEYyVEVPbVA3QjNzbUgzU1RaL2pBc0NBRVJLdnczU3ArclNZbDBDQU9Dc1UzWHBzUzRCNkp0WWNBd0FCcVIrRzZSM0hoa2Q2eElBQUdmdE9qb3ExaVVBZlZMSWM5Sk9wbmNEd0VEUmI0UDB1N3VucWFvaE5kWmxBTUFGcjZvK1ZYL2JQVDNXWlFCOVVzaGUwaXc0QmdBRFJyOE4waTVQbko1ZXR6aldaUURBQmUvcERZdDVSaHJvaEJteUJaWTdocFVBQUNLcDN3WnBTZHBiTmx5UHZQTTVScVlCSUFhcUdsTDF5TjgrcDcybHcyTmRDdEIzZWRrQ0N3QUdJc2Y1VCtuYjlwWU4xNysvOGhWZGZmRU9YVEt5UklOVGF4VFBZaDRBRUJYTkhxZE8xYVZyMTlGUmVuZjNOTGs4Y2JFdUNlalQvQ3cyQmdBRFVyOFAwbEpnbXZkcjIyZnB0ZTJ6WWwwS0FBQkFrT2x0ODA4dGdqUUFEQmo5ZW1vM0FBQkFYMmF5YWpjQURFZ0VhUUFBZ0NocEc2UU5ucEVHZ0FHRElBMEFBQkFsWnB0MUJIaEdHZ0FHRG9JMEFBQkFsSmhlRmhzRGdJR0lJQTBBQUJBbElmdElNN1ViQUFZTWdqUUFBRUNVTUNJTkFBTVRRUm9BQUNCS1dHd01BQVltZ2pRQUFFQ1V0QTNTY3JEOUZRQU1GQVJwQUFDQUtHazd0ZHNXeDRnMEFBd1Vqdk9mQWdBQWdPNHd2VzBXRytNWjZRdkdjOC9jM082OXBpYVBxbXVhZE9oUXBkWnZPS3hQZHBmS05HTlFYRGRsWkNUcU40OWVKNXZOa0NSdDJYcEVqL3hxVFl5cjZwNWJiN2xjQ3hlTTFZcVhkK3FOdC9iMDIyc2d0aGlSQmdBQWlKSzIrMGd6dGZ2Q2xwam8xSkM4Tk0yZk4wYjMzbk9sN3I1cnFaS1M0czcveGZPWWVza3czZnpWeTNUdlBWZEdvTXJPelowOU9oaWlKV242dE9GS1NIQ0crVWJmdFhEaFdNWEhPN1J3NGRnZXRST3U3eU4xRGZSZGpFZ0RBQUJFaWVsbTFlNExXWFYxay83ejV5dGxNNlRNekNUTm5ERlNDeGVNbGMxbWFOclVZZnJ1bmZQMThDOVc5ZWdhLzN6M1VrbFNaV1ZESkVydTFMeTVveVZKNWVXMXlzdExrOU5wMTZ6TFJtcnR1a05Sdlc0MHZQdnVQaTFlTkU3dnJ5enFVVHZoK2o1UzEwRGZSWkFHQUFDSWtyWlR1MjJzMm4zQjhYcjlPbktrU3BKVVhGS2xiZHVQYTlQbUV0MTkxeExaN1RaTm56WmNreWZucWJDd1BNYVZoamRrU0pwR2p4NGtTVnF6N3BDdSsrSTAyZTJHNXM0WjNTK0Q5UE12YnRQekwyN3I5OWRBYkJHa0FRQUFvcVR0WW1OeXVHTlhDUHFNWForVTZvMjM5dWp6bjUwaVNicjhzdnlRSUQxdDZqRE5uemRHNHdweWxKV1ZwT1ptcnc0ZFBxMVhYdDJwZmZ0UEJjODc5em5zN096azRIczNmZTFweSsyRk0zL3VtT0R4NWkxSE5PWGlJWm84S1U4WFRSNml0TFFFMWRhNlFzNjMyUXg5K2xPVHRIRCtXT1VOU1pQUGE2cXN2RmJQUExzbGVNMnVuTk55M3BWTHhtdkJnckVhUGl4RE5wdWg4dkphYmRoWXJMZmVMcFRYNjI5WDc5UkxodW5xcXlabzdOaHNwU1RIeStYeTZIRHhhVDM0MEhzaGZWZFoyYUMvLytHS3FQUjlaOWV3Y2o5dDIzamdQOTdSMTIrK1hKTW41Y25uOCt2RGpjVjY1azliTzd4LzlBNkNOQUFBUUpTRTdDUE4xRzZjdFdGRGNUQklqeHFWRmZMWkQ3NS9oZUxqVy8rSm5wUVVkemE0NXVvbi8vNjJEaGVmdG5TdFNMUTN0ODIwN3ZMeVd1M1ljVUtUSitYSmJqYzBlMWErM24xL2Y4ajVOMzl0bHE2K2NrTHd0ZE1oalI2VnBTRkQwb09CdEN2bjJPMkc3dnJoRWsyYk9peWsvUkVqTW5YRGlFeE5tenBjUDN2b1BYbTh2dUJuTjkwNFE1OVpkbEhJK1VsSmNicjRvaUhudmM5STkvMjV1bk0va2hRWGI5ZS8zSGUxY2dlbkJ0Kzc2c29KcXExMWFjVXJPM3RVRTdxUElBMEFBQkFscHRjaG1ZWmttREtjTERiV1d5Wk56TldQLytXYWlMWDM5TE5iZzFPMEkrSGt5YnJnY1VwS2ZNaG5weXJxOWVIR1loMDhXQ0czMjZmRmk4WnAwUlVGc3R0dCt2U25KdXQvZnJkT2tuVGYvVzlJa243MjA4OUlhbjBlKzF4ZGJhOHpCUVU1d1FDM1krY0pTZEwySGNkMTA0MHpKRWx6NTQ1cEY2UVh6Zzhzc09YMSt2Vzd4OWJyVkVXOThrZG1xYUtpM3RJNVYxMDVNUmc2aTB1cTlNS0xIOHZuTjNYZEY2ZHA0b1RCbWpoaHNKWXRtNnkvdnZhSkpHbldaZm5CRU4zVTVOSExyKzdVL3YybmxKRGcxSnpabzhMZXA1Vys2bXJmbjh2cS9iUklTMDNRZ1FNVit1M3YxbXZlM05HNitxcUprcVE1czBjUnBHT0lJQTBBQUJBdHBpSFRaNWZoOE1xdytXWFlmVEo5OWxoWGRVR1lOREUzWW0wbFIyQjE3YmJzanRiVnIvMyswRDJ3Zm5ULzYvTDVBdStscE1ScjdmcERXblJGZ1NRcFB6OHplTjY1d2I3dDg5amRhYTh6OCtlMVR1dmV2dU80Sk9sRWFZMHFLdXFWazVPaWNRVTV5czVPRGxsd3krY0xURGMyVFZNblQ5YnBjUEZwSFRwVUdkSnVWODVaTUw5MXhldGYvODlhbFpmWFNwSitVNzVXdjNuME9rblMzRG1qZzhIejZxdGFSN2dmL2ZVYTdmcWtOUGg2OTU2eTg5NXJwUHYrWEZidnA0WFBaK3F4UDN5byt2cG1sWlJVYWZHaWNYSTY3Y29abkhMZWF5SjZDTklBQUFCUlpIcWNNczV1ZldVNFBRUnBhTmpRak9CeDJ4RllLYkROMUJWWEZHaFVmbGE3N2JIYVRqdnVxcDYwWjdjYm1uMTV2cVJBOEcxczhpZy9QekFWdmVSSWxYSnlVbVFZMHB6Wm8vWDZHN3VEMzN2cjdVSmRmOTAwT1oxMi9mU0JhN1Z2MzBtOTlVNmhQdnI0bUtWemhnMU5seVRWMXJxQ29WT1NxcW9hVlYzVHBJejBST1hsdGs1M0huVzJ0dnI2NXBBUTNWV1I3dnR6V2IyZkZ0WFZqYXF2YjVZa2VidysxZFM2bEQwb1dVNEhmNWZFRWtFYUFBQWdpZ0lMampVRlhqZzhraEppV2M2QVZYS2tTajk5OE4yb3RSMUpDK2EzanZMdTN0MDZVdnIvdm5DSnJ2L1NORW1CUmNsMjdEaWhreFYxdXZzZmwwaVNEQm15b3FmdFRibDRxTkpTQXordmRydE4vLy9mbG5WNDNyeTVvVUg2bGIvdVVzbVJLaTM3OUdSTm5wU25pUk56TlhGaXJsNWFzVU92dkxxcnkrY1laOHZ6bTJhN2E5ck9mdGd5Z2l4SmNYR0JhTlBCNmVjVjZiN3ZpTlg3YWRIdTlHN2NIeUtQSUEwQUFCQkZwcWQxWklzRng2S25zZEd0d3IxOWV4c3BLYkNpOUpWTEExT1FHeHJjV3JQdVlQQ3phODQrKzlyUTROWi9QcnhTcG1rcU96dTVTKzA2bkxaMjcvV2tQVW1hMTJhMTduQkdqc2pVc0dIcE9uR2lKdmplOWgzSHRYM0hjZVhuWittQm4zeGFUcWRkbjc1bVVqQWtkK1djOHZKYWpSaVJxWXowUkdVUFNsYmw2Y0QwOGV6c1pLV2xCUUwrOGVObmd1MmRQRm1uWWNQU2xab2FyNGtUQm5kNVZYSXA4bjNmRWF2M2c3Nk5JQTBBQUJCRnBxZnRYdEplK2NLY2k0SEY0YkFwUHo5TE5rUEt5RWpTekJranRIQkJnV3cyUTZZcFBmN2tSalUwdEc2TGxwZ1VXT1U5S2NtcEJmUEhxS0tpWGwrNWZucllhelEydXBXVUZLZU05RVF0V1R4T1ZWV053VVhCdXROZWkvaDRoMmJPR0NFcDhCenpkNzcva21wcVFyZTV1dk5iODRMUC9jNmJNMFovL3N0MlNkSzk5MXlwTldzUDZ1VEpPZzBkbWk2YkxURGFhaGl0bzdwZE9XZkR4bUxkTUNMd2JQTDN2cnRRZjFteFEzN1QxSmZQamh4TDBnZHJXL2V4WHJ2dW9HNjhJYkFJMmc5L3NGZ3ZyZGloNHVMVFNrbUoxNXpaby9UNy85M1E2ZjFHdXU4N1l2ViswTGNScEFFQUFLS0lMYkF1WEJrWmljR1ZuZHR5dVR6NjNXTWJ0UFdqb3lIdjcvNmtUTk9uRDVkaEdQcjJOK2RKVXJzRnVNNjFjMWRwY0VYcU8yNmJJNmwxTCtQdXROZGk1b3lSd2VlQzkrNDcyUzVFUzlMR1RTWEJJRDFuenFoZ2tMNWt5bEJkTW1Wb3UvTlhyaW9LSG5mbG5MZmYzcXRwVTRkcjRvVEJHajh1UnorNjk2cVFjN2RzUGFMVkg3U2UvOVk3ZXpWcFVwNm1UUjJtMU5SNDNmYjF5MFBPRHhla0k5MzNIYkY2UCtqYnVqWVBBUUFBQU4wU2VFYjZMSUwwQmNrMEE2T1hodzVYYXNYTE8vV0RmM3k1WFlpV3BNZis4S0UyYnpraWw4c3JsOHVqalp0SzlJdi9YaDIyN2VWUGI5YVdyWUh2K0h5bWpoMnY3bEY3TGVhZDNUdGFralp2T2RMaE9aL3NMZ3VPcU9jT1RsWEIyR3hKMHBxMUIxVloyU0NmejFTejI2dERoeXYxNUI4MzZjV1h0Z1cvMjVWelBGNmZmdmJRZTNyK3hXMDZkdXlNUEI2Zm10MWVIUzQrclNlWGI5YWp2MTRiOHZ5d3orZlh6Mys1U3N1ZjNxTGk0dE55dTMzeStVeWRQdDJnTld0YnA5QjNKTko5M3hHcjk0Tyt6Ymp4cTAveHh3VUFBQkFsR2N0ZVY4SzR3RDY3MVc5OFhxNUQ0MkpjRVFDZ3E1NS85cFlPVjVwalJCb0FBQ0NLMm81SU03VWJBQVlHZ2pRQUFFQVV0VjFzakNBTkFBTURRUm9BQUNDS1FoWWJjM2hqV0FrQUlGSUkwZ0FBQUZIRXF0MEFNUEFRcEFFQUFLSW9kRVNhSUEwQUF3RkJHZ0FBSUlwWWJBd0FCaDZDTkFBQVFCU0ZCbW1la1FhQWdZQWdEUUFBRUVXaHowaTdZMWdKQUNCU0NOSUFBQUJSeFBaWEFERHdFS1FCQUFDaXFPMkl0RmhzREFBR0JJSTBBQUJBRkxVTjBqYUNOQUFNQ0FScEFBQ0FLREs5VE8wR2dJR0dJQTBBQUJCRmJWZnRGcXQyQThDQVFKQUdBQUNJSXRNVEZ6eG1SQm9BQmdhQ05BQUFRQlNGUENOTmtBYUFBWUVnRFFBQUVFV216eTZaaGlUSllMRXhBQmdRQ05JQUFBRFJaQnF0bzlLR0tjUE9jOUlBME44UnBBRUFBS0lzZE1FeFJxVUJvTDhqU0FNQUFFUloyeTJ3ZUU0YUFQby9nalFBQUVBRUdYSE43ZDVydStDWWNjNFdXTWt6dGlqNzc1YXpvamNBOUNNRWFRQUFnQWd3NHB1VnZ2UmRaWDkxZWJzd0hScWsyd1JtdzFUcS9MVnlaRmNxOXp1UEt2blNyYjFWTGdDZ0J3alNBQUFBUFdXWUd2U2xGNVY0OFM3WlUrdVVPbWREeU1kdGc3VGFyTnlkdHZqOWtQTTg1VU9qV2lZQUlESUkwZ0FBQUQxbEdxci9lRmJ3WmRMVTdYSU9LV3Y5dU8xZTBvN0ExRzdENWxmU2xKMGh6YmhMaDBXNVVBQkFKQkNrQVFBQUlzQlZORUhOSmFNREx3eFQ2VXYvSnRuOGtpUy90LzNVN3ZSbHI0ZDh2L0pQdC9ST29RQ0FIaU5JQXdBQVJJSnBxSGJWVmNFVnVoMkRLcFhTOHN4em0xVzdEYWRIaHQycmhMRUhRcjd1cmN6cHRWSUJBRDFEa0FZQUFJZ1FYMTJhNmpmT0Q3NU9udjJoN0JuVm9ZdU5PZHpLdXU3UElkK3IrT00zZXExR0FFRFBFYVFCQUFBaXFISEhwZktjekpVa0dYYWYwcGU4Ry9xTWRKSkx6cnpTNEd2VEV5ZGZiWHF2MXdrQTZENkNOQUFBUUFTWmZwdHFWMTRqbVlZa0tXN0VVZGt6endRL1Q1b2V1c1ZWeGZJN2VyVStBRURQRWFRQkFBQWl6Rk14V0EzYlp3WmZ4K2VYQkk5dDhhMTdUUHVxTStWdlRPck4wZ0FBRVVDUUJnQUFpSUw2VFhQbHEwdVRKQmx0OW81dXEvTDVyL1ptU1FDQUNDRklBd0FBUklIcGNhcG01ZFdkZnU0cEhTYlRIZCtMRlFFQUlvVWdEUUFBRUNYdUk2UGsyaitwdzgrcVhyNitkNHNCQUVRTVFSb0FBQ0NLYXRjdWx1bDFocnpuT2poT3BzL1J5VGNBQUgwZGY0TURBTkJMNHVOOW1qMnJVdVBHMXlnend5Mm4weC9ya3RCckZvZStuQ0pweXE2WVZJTGU1ZkhZZEtZNlRnZUswclZwUzdhYW0rMnhMZ2xBQkJDa0FRRG9CYU5HMWV2YVpjZVVudGJ4b2xNQUJpYW4wNi9CT1M0TnpuSHA0aWxWZXZPdEVTb3BTWWwxV1FCNmlLbmRBQUJFMmFoUjlicnBoc09FYU9BQ2w1N20wVTAzSE5hb1VmV3hMZ1ZBRHpFaURRQkFGTVhIKzNUdHNtUEIxN1cxVHExYVBVUkhqeVdydnQ0WjVwc0FCb0tVRkk5R2ptalEwaVZsU2swTi9ETHQybVhIOVBnVDQ1bm1EZlJqakVnREFCQkZzMmRWQmtlaTYrcWNldUtQNDFXNE40TVFEVndnNnV1ZEt0eWJvY2VmSEsrNnVzQi85K2xwSHMyZVZSbmp5Z0QwQkVFYUFJQW9HamUrSm5pOGN0VVFOVFV4QWdWY2lKcWE3RnE1YWtqd2RjRzQyaGhXQTZDbkNOSUFBRVJSWm9ZN2VIejBXSElNS3dFUWE4ZU90eTR5MXZidkJnRDlEMEVhQUlBb2FydkZGZE81Z1F0YlhWM3I4a1J4Y2I0WVZnS2dwd2pTQUFBQUFBQllRSkFHQUFBQUFNQUNnalFBQUFBQUFCWVFwQUVBQUFBQXNJQWdEUUFBQUFDQUJRUnBBQUFBQUFBc0lFZ0RBQUFBQUdBQlFSb0FBQUFBQUFzSTBnQUFBQUFBV0VDUUJnQUFBQURBQW9JMEFBQUFBQUFXRUtRQkFBQUFBTENBSUEwQUFBQUFnQVVFYVFBQUFBQUFMQ0JJQXdBQUFBQmdBVUVhQUFBQUFBQUxDTklBQUFBQUFGaEFrQVlBQUFBQXdBS0NOQUFBQUFBQUZoQ2tBUUFBQUFDd3dCSHJBZ0FBQU5BOWw4MGNxVnR2dVZ3eXBEOHUzNnl0SHgyTmRVa0FjRUVnU0FNQU1JQTg5OHpOM2ZyZVRWOTdPc0tWb0RmYyt2WExsWkdlR0R3bVNBTkE3MkJxTndBQXVLQU15VXZUTlZkUDFOMTNMZWtUN2ZTRTZUYzdQSTZWdnRBbkFOQWJHSkVHQUdBQUtTdXJiZmRlVGs2S0hBNWIySE11RlBmZmQ3VW1UODdyTSszMDFKUExOK3YyVzJkTGt2NzQxT2FZMXRKWCtnUUFlZ05CR2dDQUFlU3VlMTV0OTk1L1BmUTVEUitXRWZhY0MwVmFla0tmYXFlblB0NTJUQjl2T3hick1pVDFuVDRCZ043QTFHNEFBQkJWZHJzUjZ4TDZMUG9tOHVoVEFMMkJFV2tBQUNCSnN0a01UYjFrbUdaY09seWpSdzFTYm02cTR1TWRxcTkzcTdqa3RGYXVLdXB3OUxQdEFtZkhUMVRyWDM3OHBxNy8walRObXp0YUdSbEpldm5WblZyeDhzN2dPU2twOGZyQzU2Wm81b3dSeXN4S1VrT0RXenQybk5BTGY5Nm0rMzkwZGNqb2VXZUxvRTJhbUtzcmwwN1FoUEdEbFphV0lMZmJxOUxTR20zWmVsVHZyZHl2NW1adnB6VjI5bjVYRmx5ejJvNlZ2dWxPLzU4NzI2Q2plN0RhVjIzbDUyZHA2Wkx4bWpRaFYxbFpTWXFQZDZpeDBhM2pKMnIwbDVkM3FMQ3d2TnQ5ZS9GRlEzVEZ3Z0tOSDVlajlMTUxwdFhVTktub3dDbXQvdUNnQ3ZlV243ZmRjSDM2dWM5ZXJCdStmR253M0k4K1BxWmZQcks2WFh2My9OTlNUWnM2VEpMVTdQYnExdHVmNjdRL0FLQUZRUm9BQUVpU2JycHhocFo5YW5LNzk5UFRFelJ0NmpCTm16cE1iNzFkcUdlZit5aHNPM2QrYTU1bVh6NnF3OCtHREVuVC9mZGRyY3pNcE9CN0dlbUpXblJGZ1NaTUdLdzRwejFzMnc2SFRiZDlmYllXWFZGd3p2dHhLaWpJVVVGQmpoWmRVYUNISG41ZmxaVU5ZZHVLaFhCOUU2bitiOUdUdnJMYkRmM2RUVFAxcWFzbnRXczNKU1ZlRXljTTFxU0p1U29zN0Rqc2hwT1E0TlIzdmoxZk0yZU1hUGRaVGs2S2NuSlNORy91R0sxYmYwaC9lR0tqdkY1LzJQWTY2OU1QMWh6VTlWK2FKcnM5TUFGenlwUWhpb3V6eSszMmhkUnkwVVd0ejNWdjJYTEU4djBBdURBeHRSc0FBRWlTNHVOYWY3L3VjbmwwNmxTZEdocmNJZWNzKy9Sa1RaeVkyMmtiZzNOU05mdnlVVEpOcWJLeUllVDdEb2ROUC96Qm9wQVE3ZmVicXFpc2w4ZnIwNUM4TkEwYWxCeTJ4bS9jUGlja0dIcTlmcDA4VlNlWHEzVlVkZWpRZE4zMUQ0dGxzN1ZPOFMwcnExVlpXVzI3VU5ieWZsY1hZT3RKTytINlJvcE0vN2ZWM2I2U3BOdHZuZE11UkhzOHZnNXJzdEluaGlIOThBZUwyb1hvcWpPTnFxNXVDbmx2d2Z5eHV1TzJPV0h2TVZ5ZjF0YTZRcllEaTQ5emFNckZRME8rUDMzYU1Ea2RyYis4V2JQMlVOanJBVUFMUnFRQkFJQWtxY25sMGV0djd0YTZkWWQxb3JSYXBpa1pocUV2ZnVFU2ZlbUxVNFBuelo4N1d2djJuZXl3amJnNHUwNmVxdFBEdjFpbDB0SWFHVVpnQkZPUzVzMGRFeklOK1VScGpmN3I1eXRWVVZIN2haQVJBQUFNaWtsRVFWU3Y1T1E0L2YzM3J0Q1VpNGQwV3QvRkZ3M1JndmxqZzYvWGJ6aXM1VTl2VVdPald3NkhUVGZkT0NNWS92THpzelRyc254dDJsd2lxWFdCdFo0dXZOYVRkc0wxalJTWi9tL1JrNzZhUERrdkpJQzczVDQ5KzZldFdyUDJrRHpld0dodXdkaHNwYVltV082VDJaZVBDdmt6UG5tcVR2Lzl5QWM2ZXV5TUpHbjA2RUc2Nng4V0t5c3I4TXVXaFF2R2F0WHFJaFVkcU9oV243Ni9xaWhrdEhybWpCRWgwK012bXpreWVGeFJVYSs5KzZ5UHNBTzRNREVpRFFBQUpFblB2N0JOejcrd1RjZFBCRUtjSkptbXFYVWJEb2VjMXpZc2RlUVBqMjlVYVduTjJlOUxkWFhOa3FUTForV0huUGZFa3h0VlVWRXZTV3BvY090M3YxOHZuNi96dlpDWExoa2ZQSzQ4M2FESC9yQkJqWTJCRVVpdjE2Ky9yTmdaY3Y3MDZjUEQxaGtMbmZXTkZMbitsM3JXVjBzWGp3LzU3TW5sbS9UK3FxSmdpSmFrZzRjcXRYM0g4ZlBXY2E2MjRWNlNmdi9ZaG1DSWxxVGk0dFB0cHE3UG5UTTZiSnZoK3JTd3NEeGtSSHo2OU9IQjBYZW53NjVwVTF2dmU4MjZnOEYrQjREellVUWFBQUJJQ29TMmdySFptbkhwQ0kwY21hbkJnMU9WblowY011VllraElUbloyMjBkRGc3blNScUZINVdjSGp4a2EzOXUwL0ZmSjVkVTJUVGxYVWFVaGVXb2ZmSHo4dUozaWNQU2haenl6L1d0ajd5UjJjR3ZiejNoYXViNlRJOUgrTG52UlYyKys2WEI1dCtQQndSMS9wbGpHakJ3V1A2K3VidGIvb1ZMdHo5aFNXaGJ3ZU9TS3owL2JPMTZlU3RISjFrYjU2MDB4SlVscHFnc2FQeTlHKy9hZDA4WlFoU2tnSTlLMXBTbXZYTWEwYlFOY1JwQUVBZ09MaTdQcmVkeGEyZTNiVjV6TlZXZG1nN096V1o1Y05XK2ZiQzFYWE5IWDZXZHNwdCtjK0Q5dDZ2YzRYbGtwTHM3WlBjVmNDWjI4SzF6ZVI2djhXUGVtcmxoVzBKZW5NbWFhd3N3U3NTazV1L1Jtb3JYVjFlRTdMeUhtTCtJVE8veHpEOVdtTHRlc082U3ZYVDVmejdFSjJNMmVNMUw3OXAzVFpqTlpwM1hzS3kvcms0blFBK2k2Q05BQUEwRmV1dnpRa3hMM3g1aDZ0L3VDQVRwNnFrMm1hK3RQVEhXOXhkQzR6ek54WXY3LzFzNFJPUW01S202QjFydVptcjVLUzRpUUZwaWUzVEF2dnpQays3MjNoK2laUy9kK2lKMzNsOGZqa2NBU2Uva3RQVDVCaEtHSlRucHVhM01GZnFDUjM4bWVkbWhMNlM0QzZ1bzREdHhTK1QxdlUxemRyMDVZaldqQnZqQ1JweG93UmV1NkZqelhqMHRiK1pwRXhBRllScEFFQWdPYk1HUlU4UG4yNlFjKzk4SEh3OWJDaDZSRzVSbVZsdllhZWJTc3JNMGxEaHFTRlBMK2FQekpUR1JtSm5YMWRwV1cxS2hpYkxTa3c1ZmllKzE0TE80TGRrWE56bDlOaEQzbjJ0N2ZiYVJIcC91OUpYeDAvVWExeEJZSHAzVWxKY2Jwc1pyNjJiRDMvdGxCZDZaT2pSODlvOHVUQWRsUHA2UW5LSDVtcEkwZlBoSnd6WlVyb3l0cUhEbGQycWU1d1ZxN2NId3pTdVlOVHRYREJXS1dtQm9KOFU1TkhXejlpMnlzQTFyRFlHQUFBVUdxYmFkZHA2UW5CQmExU1V1SjErNjJ6STNLTlBlZnNPZnl0TytZcTdlekt6MWxaU2ZyMk4rZUYvWDdiUFg1VFV1SjE1N2ZtdGRzdXkrbXdhL0trdkhZTG03Vm9kbmxDWHMrK1BIQmVRcGpwdzlGc3AwV2srNzhuZmJYaHcrS1ExOSs4WTQ3bXpCNFZYS1RMTUtUSmsvSkNSblNscnZYSituT2V0Nzd6Mi9PVjErYVorTEZqc25YalZ5NE52dmI3VGExZjMvTm50SXNPVk9oWW0wWE5ybDEyVWZCNDQ2YmlrTDJsQWFBckdKRUdBQUFxTGEzUmlMT0xPamtkZGozMDRHZDF1cXBCbVJsSk1oV1plYjEvZTIrZkZpOGFGNXcyUEg3OFlQM21WOWZwekpsR1pXVWx5MjQzNVBQNVpiZDMvSHYrOTFidTE1TEY0NExCYSs2YzBabzdaN1JxYWx4cWFuSXJMdDZoekl4RUdZYWh0ZXNPYWZPVzlxT014U1ZWS2lob1hVenJ6bS9QMS9YWFRWZDZlb0p1dWUxUFhiNlhTTFhUSXRMOTM1TytXclc2U0Zjc0xORG9VWUhGNFpLUzR2VDk3eTdVTjI3M3FxYTJTV21wQ1VwTWRHckZLenREdHBMcVNwK3NXMzlJU3hhTkM1NDNja1NtZnZud0YzVDZkSU5zTmlOa2ozRkpldTMxM1Nvcjc5b2UzK2V6Y2xXUnZuN0w1WkpDUi9rL1lGbzNnRzVnUkJvQUFHakZLN3RDcHViYWJJWnlzbFBrY05qMHpETmJJM0tOMHRJYUxYOTZTOGgxSEE2YmNuSlNaTGNiV3JtcUtDUTBuVHRWdUxuWnE0Y2VYcWxqeDZ0RDNrOVBUMUJlWHBxeU1wTmtHT0VYNG5ybjNiMXFidmFHdkplZG5SeGNpS3FySXRWT2kwajNmMC82eXV2MTYrR2ZyOVNCZzZGN055Y2tPSlE3T0xYVFJkeTYwaWMrbjZtSGY3bEtlOC9aQjN2UW9PUjJJZnFOTi9mb3BSWGJ3OStvQmVzMkhHNVhYMmxwalE0ZTdIaVBhZ0FJaHlBTkFBQzBaZXNSUGZ5TGxkcGZkRXJOYnE4OFhwOE9IcXpRTC81N3RkNWZWUlN4NjZ4YVhhVC8rTm03MnZWSnFSb2IzZkw1L0RwMnZGcC9mR3F6bmx5K0tXU3JKOWM1VTRVbDZkU3BPdDMvNHpmMXY0OS9xRjJmbEtxbXhpV2Z6eStQMTZlcU00M2E5VW1wbnZuVFZqMzliTWZoczZ5c1ZnLzg5QjF0MzM1Y2pZMXVtYWFwaGdhM1B0bGQxdUg1bllsVU95MmkwZjg5NmF2cW1pWTk4Tk4zOU52ZnI5ZU9uU2RVVyt1U3oyZks0L0dwdkx4V2E5Y2QwcWJOSlNIZjZXcWYxTlUxNjZjUHZxdEhmclZHSDMxOFRGVm5HdVgxK3RYYzdGVlpXYTFXclM3U2ZmZS9vZWRlK0RpaSt6bzNOWG4wNGNiUWFldHIxaDZNM0FVQVhGQ01HNy82RkZ2UEF3QVFKVCs2ZDFmdytNR0hMb2xoSlgxZlNrcThIdnZ0bDRNanBVZU9WT20rKzkrSWNWVjkyNk8vL0tKeWNsSWtTUzZYVjdkOTQ3a1lWOVMzZmYrN0N6Vm45aWhKZ2VldnYvZUR2M1M2RlZ1MDhIY0MwTDg4Lyt3dEhVN2ZZVVFhQUFEMG1uQXpyei83bVl0Q3BodnYzbFBlK2NtUTAya1BXZVg4ZEJYN0lJZVRsWm1rV1plMTdoMjliZnZ4WGcvUkFBWU9nalFBQU9nMS8zejNsVnAwUlVGd2oyTXBNQko5dzVjdjFXZVdYUng4eitjenRYSjE1S2FVRHlRdDRmbXFwUk5Dbmo4dUtqb1ZxNUw2ckl6MFFGOGxKRGgwKzIyelF4YXllKzJOM2JFcUM4QUF3S3JkQUFDZzErVG1wdXFiZDh6Vk4yNmZvNnFxUnBtbU5HaFErNFd2WGxxeFhlVVJXcTE1b1BuMUk5ZXBydDRWRElsU1lHRzJWYXNQeExDcXZ1azN2N3BPVlZXTlNrMkxEM24rZnMzYWd5d3lCcUJIQ05JQUFLRFhHWWJSYmw5aktiQmk5SFBQZjZ4MzN0MGJnNnI2Qjd2ZENBblJrdlRxYTd0MDZIQmxqQ3JxdTJ3MlE5blpvVDluaFh2THRmeXBMVEdxQ01CQVFaQUdBQUM5NWk4cmRtanVuTkhLSDVtbHRMUUVHWWJVME9CV2FWbXQ5aFNXYWRYcUF6cHpwakhXWmZacEJ3OVZLbjlrcHJ4ZXY0NGNxZExmM3R2WDRaN1prRTZjcU5IZzNCVFpERVBsNVhWYXMvYWczdjVib1h3KzF0b0YwRE1FYVFBQTBHczJmRmlzRFI4V24vOUVkT3BmLysydFdKZlFiOXg5NzE5alhRS0FBWXJGeGdBQUFBQUFzSUFnRFFBQUFBQ0FCUVJwQUFBQUFBQXNJRWdEQUFBQUFHQUJRUm9BQUFBQUFBc0kwZ0FBQUFBQVdFQ1FCZ0FBQUFEQUFvSTBBQUFBQUFBV0VLUUJBQUFBQUxDQUlBMEFBQUFBZ0FVRWFRQUFBQUFBTENCSUF3QUFBQUJnQVVFYUFJQW84bmhhLzFlYmt1S0pZU1VBWWkwMTFSczhkcnZ0TWF3RVFFOFJwQUVBaUtJejFYSEI0NUVqR21KWUNZQllHekc4UG5qYzl1OEdBUDBQUVJvQWdDZzZVSlFlUEY2NnBFeUppYjRZVmdNZ1ZoSVRmVnE2cEN6NCt1Q0J0QmhXQTZDbkNOSUFBRVRScGkzWnFxbDFTcEpTVXoyNjQ3WWlUWjVVSFRMRkU4REFsWnJxMWVSSjFicmp0aUtscGdZZTc2aXBpZFBHelRreHJneEFUemhpWFFBQUFBTlpjN05kYjc0MVFqZmRjRmhTSUV4LzRmTkhZMXdWZ0ZoNjgrM2hjcnNaendMNk0vNExCZ0FneWtwS1V2VGNDMk9DSTlNQUxrdzF0VTQ5OThJWWxaU2t4TG9VQUQzRWlEUUFBTDJncENSRmp6OHhYck5uVmFwZ1hLMHlNOXlLaStONWFXQ2djN3Z0T2xNZHA0TUgwclJwUzdhYW0xbXRHeGdJQ05JQUFQU1M1bWE3MXF6TDFacDF1YkV1QlFBQTlBQlR1d0VBQUFBQXNJQWdEUUFBQUFDQUJRUnBBQUFBQUFBc0lFZ0RBQUFBQUdBQlFSb0FBQUFBQUFzSTBnQUFBQUFBV0VDUUJnQUFBQURBQW9JMEFBQUFBQUFXRUtRQkFBQUFBTENBSUEwQUFBQUFnQVVFYVFBQUFBQUFMQ0JJQXdBQUFBQmdBVUVhQUFBQUFBQUxDTklBQUFBQUFGaEFrQVlBQUFBQXdBS0NOQUFBQUFBQUZoQ2tBUUFBQUFDd2dDQU5BQUFBQUlBRkJHa0FBQUFBQUN3Z1NBTUFBQUFBWUFGQkdnQUFBQUFBQ3dqU0FBQUFBQUJZUUpBR0FBQUFBTUFDZ2pRQUFBQUFBQllRcEFFQUFBQUFzSUFnRFFBQUFBQ0FCUVJwQUFBQUFBQXNJRWdEQUFBQUFHQUJRUm9BQUFBQUFBc0kwZ0FBQUFBQVdFQ1FCZ0FBQUFEQUFvSTBBQUFBQUFBV0VLUUJBQUFBQUxDQUlBMEFBQUFBZ0FVRWFRQUFBQUFBTENCSUF3QUFBQUJnQVVFYUFBQUFBQUFMQ05JQUFBQUFBRmhBa0FZQUFBQUF3QUtDTkFBQUFBQUFGaENrQVFBQUFBQ3dnQ0FOQUFBQUFJQUZCR2tBQUFBQUFBQUFBQUFBQUFBQUFBQUFBQUFBQUFBQS9jbi9BV1NYU3I5TzNkUmlBQUFBQUVsRlRrU3VRbUNDIiwKCSJUaGVtZSIgOiAiIiwKCSJUeXBlIiA6ICJtaW5kIiwKCSJWZXJzaW9uIiA6ICIxNCIKfQo="/>
    </extobj>
  </extobjs>
</s:customData>
</file>

<file path=customXml/itemProps6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13590</Words>
  <Application>WPS 演示</Application>
  <PresentationFormat>宽屏</PresentationFormat>
  <Paragraphs>572</Paragraphs>
  <Slides>87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87</vt:i4>
      </vt:variant>
    </vt:vector>
  </HeadingPairs>
  <TitlesOfParts>
    <vt:vector size="96" baseType="lpstr">
      <vt:lpstr>Arial</vt:lpstr>
      <vt:lpstr>宋体</vt:lpstr>
      <vt:lpstr>Wingdings</vt:lpstr>
      <vt:lpstr>微软雅黑</vt:lpstr>
      <vt:lpstr>Calibri</vt:lpstr>
      <vt:lpstr>Arial Unicode MS</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Jack</dc:creator>
  <cp:lastModifiedBy>浩鸳.</cp:lastModifiedBy>
  <cp:revision>9</cp:revision>
  <dcterms:created xsi:type="dcterms:W3CDTF">2022-10-11T08:00:00Z</dcterms:created>
  <dcterms:modified xsi:type="dcterms:W3CDTF">2023-01-27T12:35:05Z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F3F2868214D94BDFB3DEB2B784811D7D</vt:lpwstr>
  </property>
  <property fmtid="{D5CDD505-2E9C-101B-9397-08002B2CF9AE}" pid="3" name="KSOProductBuildVer">
    <vt:lpwstr>2052-11.1.0.13703</vt:lpwstr>
  </property>
</Properties>
</file>